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4" r:id="rId7"/>
    <p:sldId id="282" r:id="rId8"/>
    <p:sldId id="265" r:id="rId9"/>
    <p:sldId id="266" r:id="rId10"/>
    <p:sldId id="269" r:id="rId11"/>
    <p:sldId id="283" r:id="rId12"/>
    <p:sldId id="284" r:id="rId13"/>
    <p:sldId id="285" r:id="rId14"/>
    <p:sldId id="296" r:id="rId15"/>
    <p:sldId id="270" r:id="rId16"/>
    <p:sldId id="281" r:id="rId17"/>
    <p:sldId id="286" r:id="rId18"/>
    <p:sldId id="287" r:id="rId19"/>
    <p:sldId id="297" r:id="rId20"/>
    <p:sldId id="271" r:id="rId21"/>
    <p:sldId id="288" r:id="rId22"/>
    <p:sldId id="289" r:id="rId23"/>
    <p:sldId id="290" r:id="rId24"/>
    <p:sldId id="298" r:id="rId25"/>
    <p:sldId id="276" r:id="rId26"/>
    <p:sldId id="291" r:id="rId27"/>
    <p:sldId id="277" r:id="rId28"/>
    <p:sldId id="278" r:id="rId29"/>
    <p:sldId id="279" r:id="rId30"/>
    <p:sldId id="280" r:id="rId31"/>
    <p:sldId id="292" r:id="rId32"/>
    <p:sldId id="293" r:id="rId33"/>
    <p:sldId id="299" r:id="rId34"/>
    <p:sldId id="261" r:id="rId35"/>
    <p:sldId id="262" r:id="rId36"/>
    <p:sldId id="263" r:id="rId37"/>
    <p:sldId id="267" r:id="rId38"/>
    <p:sldId id="268" r:id="rId39"/>
    <p:sldId id="300" r:id="rId40"/>
    <p:sldId id="274" r:id="rId41"/>
    <p:sldId id="275" r:id="rId42"/>
    <p:sldId id="295" r:id="rId43"/>
    <p:sldId id="294" r:id="rId44"/>
    <p:sldId id="301"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8329B2-3368-40E7-82B3-5DF8A1546166}"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329B2-3368-40E7-82B3-5DF8A1546166}"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329B2-3368-40E7-82B3-5DF8A1546166}"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8329B2-3368-40E7-82B3-5DF8A1546166}"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8329B2-3368-40E7-82B3-5DF8A1546166}" type="datetimeFigureOut">
              <a:rPr lang="en-US" smtClean="0"/>
              <a:pPr/>
              <a:t>8/19/2015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8329B2-3368-40E7-82B3-5DF8A1546166}"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8329B2-3368-40E7-82B3-5DF8A1546166}" type="datetimeFigureOut">
              <a:rPr lang="en-US" smtClean="0"/>
              <a:pPr/>
              <a:t>8/19/2015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8329B2-3368-40E7-82B3-5DF8A1546166}" type="datetimeFigureOut">
              <a:rPr lang="en-US" smtClean="0"/>
              <a:pPr/>
              <a:t>8/19/2015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8329B2-3368-40E7-82B3-5DF8A1546166}" type="datetimeFigureOut">
              <a:rPr lang="en-US" smtClean="0"/>
              <a:pPr/>
              <a:t>8/19/2015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329B2-3368-40E7-82B3-5DF8A1546166}"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8329B2-3368-40E7-82B3-5DF8A1546166}" type="datetimeFigureOut">
              <a:rPr lang="en-US" smtClean="0"/>
              <a:pPr/>
              <a:t>8/19/2015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2FDC3E-DFFE-4D1B-9DEA-D020C1AFAA2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8329B2-3368-40E7-82B3-5DF8A1546166}" type="datetimeFigureOut">
              <a:rPr lang="en-US" smtClean="0"/>
              <a:pPr/>
              <a:t>8/19/2015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FDC3E-DFFE-4D1B-9DEA-D020C1AFAA2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aycwilliams@nc.rr.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772400" cy="3067050"/>
          </a:xfrm>
        </p:spPr>
        <p:txBody>
          <a:bodyPr/>
          <a:lstStyle/>
          <a:p>
            <a:r>
              <a:rPr lang="en-US" dirty="0" smtClean="0"/>
              <a:t>Mental Health, Movies and My Faithful Response</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 </a:t>
            </a:r>
          </a:p>
          <a:p>
            <a:r>
              <a:rPr lang="en-US" smtClean="0"/>
              <a:t> </a:t>
            </a:r>
            <a:r>
              <a:rPr lang="en-US" dirty="0" smtClean="0"/>
              <a:t>Facilitator: Jay Williams</a:t>
            </a:r>
          </a:p>
          <a:p>
            <a:r>
              <a:rPr lang="en-US" dirty="0" smtClean="0">
                <a:hlinkClick r:id="rId2"/>
              </a:rPr>
              <a:t>jaycwilliams@nc.rr.com</a:t>
            </a:r>
            <a:r>
              <a:rPr lang="en-US" dirty="0" smtClean="0"/>
              <a:t>, (919) 929-0065</a:t>
            </a:r>
          </a:p>
          <a:p>
            <a:r>
              <a:rPr lang="en-US" dirty="0" smtClean="0"/>
              <a:t>University Presbyterian Church</a:t>
            </a:r>
          </a:p>
          <a:p>
            <a:r>
              <a:rPr lang="en-US" dirty="0" smtClean="0"/>
              <a:t>January 6, 2013-February 10,2013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en-US" b="1" dirty="0" smtClean="0"/>
              <a:t>TYPES OF MOOD DISORDERS</a:t>
            </a:r>
            <a:endParaRPr lang="en-US" dirty="0"/>
          </a:p>
        </p:txBody>
      </p:sp>
      <p:sp>
        <p:nvSpPr>
          <p:cNvPr id="3" name="Content Placeholder 2"/>
          <p:cNvSpPr>
            <a:spLocks noGrp="1"/>
          </p:cNvSpPr>
          <p:nvPr>
            <p:ph idx="1"/>
          </p:nvPr>
        </p:nvSpPr>
        <p:spPr>
          <a:xfrm>
            <a:off x="457200" y="533400"/>
            <a:ext cx="8229600" cy="6172200"/>
          </a:xfrm>
        </p:spPr>
        <p:txBody>
          <a:bodyPr>
            <a:normAutofit fontScale="77500" lnSpcReduction="20000"/>
          </a:bodyPr>
          <a:lstStyle/>
          <a:p>
            <a:pPr>
              <a:lnSpc>
                <a:spcPct val="80000"/>
              </a:lnSpc>
              <a:buNone/>
            </a:pPr>
            <a:r>
              <a:rPr lang="en-US" dirty="0" smtClean="0"/>
              <a:t>Depression and/or mania occur in several mood disorders listed roughly from less severe to more severe:</a:t>
            </a:r>
          </a:p>
          <a:p>
            <a:pPr>
              <a:lnSpc>
                <a:spcPct val="80000"/>
              </a:lnSpc>
            </a:pPr>
            <a:r>
              <a:rPr lang="en-US" dirty="0" smtClean="0"/>
              <a:t>V Codes or </a:t>
            </a:r>
            <a:r>
              <a:rPr lang="en-US" i="1" dirty="0" smtClean="0"/>
              <a:t>normal</a:t>
            </a:r>
            <a:r>
              <a:rPr lang="en-US" dirty="0" smtClean="0"/>
              <a:t> reactions to stressful events (e.g. bereavement)</a:t>
            </a:r>
          </a:p>
          <a:p>
            <a:pPr>
              <a:lnSpc>
                <a:spcPct val="80000"/>
              </a:lnSpc>
            </a:pPr>
            <a:r>
              <a:rPr lang="en-US" dirty="0" smtClean="0"/>
              <a:t>Adjustment Disorders or </a:t>
            </a:r>
            <a:r>
              <a:rPr lang="en-US" i="1" dirty="0" smtClean="0"/>
              <a:t>temporary</a:t>
            </a:r>
            <a:r>
              <a:rPr lang="en-US" dirty="0" smtClean="0"/>
              <a:t> but </a:t>
            </a:r>
            <a:r>
              <a:rPr lang="en-US" i="1" dirty="0" smtClean="0"/>
              <a:t>abnormal</a:t>
            </a:r>
            <a:r>
              <a:rPr lang="en-US" dirty="0" smtClean="0"/>
              <a:t> reactions to stressful events</a:t>
            </a:r>
          </a:p>
          <a:p>
            <a:pPr>
              <a:lnSpc>
                <a:spcPct val="80000"/>
              </a:lnSpc>
            </a:pPr>
            <a:r>
              <a:rPr lang="en-US" dirty="0" smtClean="0"/>
              <a:t>Secondary to a medical condition (e.g. thyroid condition, congestive heart failure)</a:t>
            </a:r>
          </a:p>
          <a:p>
            <a:pPr>
              <a:lnSpc>
                <a:spcPct val="80000"/>
              </a:lnSpc>
            </a:pPr>
            <a:r>
              <a:rPr lang="en-US" dirty="0" smtClean="0"/>
              <a:t>Secondary to another mental disorder (e.g. schizophrenia, cluster B personality disorders)</a:t>
            </a:r>
          </a:p>
          <a:p>
            <a:pPr>
              <a:lnSpc>
                <a:spcPct val="80000"/>
              </a:lnSpc>
            </a:pPr>
            <a:r>
              <a:rPr lang="en-US" dirty="0" err="1" smtClean="0"/>
              <a:t>Dysthymic</a:t>
            </a:r>
            <a:r>
              <a:rPr lang="en-US" dirty="0" smtClean="0"/>
              <a:t> Disorder (chronic, less severe)</a:t>
            </a:r>
          </a:p>
          <a:p>
            <a:pPr>
              <a:lnSpc>
                <a:spcPct val="80000"/>
              </a:lnSpc>
            </a:pPr>
            <a:r>
              <a:rPr lang="en-US" dirty="0" err="1" smtClean="0"/>
              <a:t>Cyclothymic</a:t>
            </a:r>
            <a:r>
              <a:rPr lang="en-US" dirty="0" smtClean="0"/>
              <a:t> Disorder (cycling episodes of hypomania and </a:t>
            </a:r>
            <a:r>
              <a:rPr lang="en-US" dirty="0" err="1" smtClean="0"/>
              <a:t>dysthymia</a:t>
            </a:r>
            <a:r>
              <a:rPr lang="en-US" dirty="0" smtClean="0"/>
              <a:t>)</a:t>
            </a:r>
          </a:p>
          <a:p>
            <a:pPr>
              <a:lnSpc>
                <a:spcPct val="80000"/>
              </a:lnSpc>
            </a:pPr>
            <a:r>
              <a:rPr lang="en-US" dirty="0" smtClean="0"/>
              <a:t>Mood Disorder NOS (Premenstrual </a:t>
            </a:r>
            <a:r>
              <a:rPr lang="en-US" dirty="0" err="1" smtClean="0"/>
              <a:t>Dysphoric</a:t>
            </a:r>
            <a:r>
              <a:rPr lang="en-US" dirty="0" smtClean="0"/>
              <a:t> Disorder, Seasonal Affective Disorder, Minor Depressive Disorder, Recurrent Brief Depressive Disorder, Mixed Anxiety-Depression Disorder, Post-Psychotic Depressive Disorder)</a:t>
            </a:r>
          </a:p>
          <a:p>
            <a:pPr>
              <a:lnSpc>
                <a:spcPct val="80000"/>
              </a:lnSpc>
            </a:pPr>
            <a:r>
              <a:rPr lang="en-US" dirty="0" smtClean="0"/>
              <a:t>Major Depressive Disorder (severe, episodic)</a:t>
            </a:r>
          </a:p>
          <a:p>
            <a:pPr>
              <a:lnSpc>
                <a:spcPct val="80000"/>
              </a:lnSpc>
            </a:pPr>
            <a:r>
              <a:rPr lang="en-US" dirty="0" smtClean="0"/>
              <a:t>Bipolar II Disorder (cycling episodes of hypomania and major depression)</a:t>
            </a:r>
          </a:p>
          <a:p>
            <a:pPr>
              <a:lnSpc>
                <a:spcPct val="80000"/>
              </a:lnSpc>
            </a:pPr>
            <a:r>
              <a:rPr lang="en-US" dirty="0" smtClean="0"/>
              <a:t>Bipolar I Disorder (cycling episodes of mania and major depression)</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US" b="1" dirty="0" smtClean="0"/>
              <a:t>TREATMENT</a:t>
            </a:r>
            <a:endParaRPr lang="en-US" b="1" dirty="0"/>
          </a:p>
        </p:txBody>
      </p:sp>
      <p:sp>
        <p:nvSpPr>
          <p:cNvPr id="3" name="Content Placeholder 2"/>
          <p:cNvSpPr>
            <a:spLocks noGrp="1"/>
          </p:cNvSpPr>
          <p:nvPr>
            <p:ph idx="1"/>
          </p:nvPr>
        </p:nvSpPr>
        <p:spPr>
          <a:xfrm>
            <a:off x="457200" y="457200"/>
            <a:ext cx="8229600" cy="6400800"/>
          </a:xfrm>
        </p:spPr>
        <p:txBody>
          <a:bodyPr>
            <a:normAutofit/>
          </a:bodyPr>
          <a:lstStyle/>
          <a:p>
            <a:r>
              <a:rPr lang="en-US" sz="4000" dirty="0" smtClean="0"/>
              <a:t>Although mood disorders are chronic, symptoms can be eliminated or reduced for most people.  </a:t>
            </a:r>
          </a:p>
          <a:p>
            <a:r>
              <a:rPr lang="en-US" sz="4000" dirty="0" smtClean="0"/>
              <a:t>The most effective treatment is a combination of psychotherapy and medication.  </a:t>
            </a:r>
          </a:p>
          <a:p>
            <a:r>
              <a:rPr lang="en-US" sz="4000" dirty="0" smtClean="0"/>
              <a:t>Psychodynamic and cognitive-behavioral therapies have demonstrated effectiveness.  </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t>MEDICATIONS</a:t>
            </a:r>
            <a:endParaRPr lang="en-US" b="1" dirty="0"/>
          </a:p>
        </p:txBody>
      </p:sp>
      <p:sp>
        <p:nvSpPr>
          <p:cNvPr id="3" name="Content Placeholder 2"/>
          <p:cNvSpPr>
            <a:spLocks noGrp="1"/>
          </p:cNvSpPr>
          <p:nvPr>
            <p:ph idx="1"/>
          </p:nvPr>
        </p:nvSpPr>
        <p:spPr>
          <a:xfrm>
            <a:off x="457200" y="609600"/>
            <a:ext cx="8229600" cy="6248400"/>
          </a:xfrm>
        </p:spPr>
        <p:txBody>
          <a:bodyPr>
            <a:normAutofit fontScale="92500"/>
          </a:bodyPr>
          <a:lstStyle/>
          <a:p>
            <a:r>
              <a:rPr lang="en-US" dirty="0" smtClean="0"/>
              <a:t>The most common </a:t>
            </a:r>
            <a:r>
              <a:rPr lang="en-US" i="1" dirty="0" smtClean="0"/>
              <a:t>anti-depressant</a:t>
            </a:r>
            <a:r>
              <a:rPr lang="en-US" dirty="0" smtClean="0"/>
              <a:t> medications are SSRIs (selective serotonin reuptake inhibitors) ( Prozac, Zoloft, Paxil, </a:t>
            </a:r>
            <a:r>
              <a:rPr lang="en-US" dirty="0" err="1" smtClean="0"/>
              <a:t>Lexapro</a:t>
            </a:r>
            <a:r>
              <a:rPr lang="en-US" dirty="0" smtClean="0"/>
              <a:t>).  </a:t>
            </a:r>
          </a:p>
          <a:p>
            <a:r>
              <a:rPr lang="en-US" dirty="0" smtClean="0"/>
              <a:t>Other medications used include those that act on </a:t>
            </a:r>
            <a:r>
              <a:rPr lang="en-US" dirty="0" err="1" smtClean="0"/>
              <a:t>norepinephine</a:t>
            </a:r>
            <a:r>
              <a:rPr lang="en-US" dirty="0" smtClean="0"/>
              <a:t> (</a:t>
            </a:r>
            <a:r>
              <a:rPr lang="en-US" dirty="0" err="1" smtClean="0"/>
              <a:t>Welbutrin</a:t>
            </a:r>
            <a:r>
              <a:rPr lang="en-US" dirty="0" smtClean="0"/>
              <a:t>, </a:t>
            </a:r>
            <a:r>
              <a:rPr lang="en-US" dirty="0" err="1" smtClean="0"/>
              <a:t>Cymbalta</a:t>
            </a:r>
            <a:r>
              <a:rPr lang="en-US" dirty="0" smtClean="0"/>
              <a:t>), </a:t>
            </a:r>
          </a:p>
          <a:p>
            <a:r>
              <a:rPr lang="en-US" dirty="0" err="1" smtClean="0"/>
              <a:t>Tricyclics</a:t>
            </a:r>
            <a:r>
              <a:rPr lang="en-US" dirty="0" smtClean="0"/>
              <a:t> (</a:t>
            </a:r>
            <a:r>
              <a:rPr lang="en-US" dirty="0" err="1" smtClean="0"/>
              <a:t>Elavil</a:t>
            </a:r>
            <a:r>
              <a:rPr lang="en-US" dirty="0" smtClean="0"/>
              <a:t>, </a:t>
            </a:r>
            <a:r>
              <a:rPr lang="en-US" dirty="0" err="1" smtClean="0"/>
              <a:t>Sinequan</a:t>
            </a:r>
            <a:r>
              <a:rPr lang="en-US" dirty="0" smtClean="0"/>
              <a:t>, </a:t>
            </a:r>
            <a:r>
              <a:rPr lang="en-US" dirty="0" err="1" smtClean="0"/>
              <a:t>Norpramin</a:t>
            </a:r>
            <a:r>
              <a:rPr lang="en-US" dirty="0" smtClean="0"/>
              <a:t>)</a:t>
            </a:r>
          </a:p>
          <a:p>
            <a:r>
              <a:rPr lang="en-US" dirty="0" smtClean="0"/>
              <a:t> MAO (monoamine </a:t>
            </a:r>
            <a:r>
              <a:rPr lang="en-US" dirty="0" err="1" smtClean="0"/>
              <a:t>oxidase</a:t>
            </a:r>
            <a:r>
              <a:rPr lang="en-US" dirty="0" smtClean="0"/>
              <a:t>) inhibitors (</a:t>
            </a:r>
            <a:r>
              <a:rPr lang="en-US" dirty="0" err="1" smtClean="0"/>
              <a:t>Nardil</a:t>
            </a:r>
            <a:r>
              <a:rPr lang="en-US" dirty="0" smtClean="0"/>
              <a:t>).  </a:t>
            </a:r>
          </a:p>
          <a:p>
            <a:r>
              <a:rPr lang="en-US" i="1" dirty="0" smtClean="0"/>
              <a:t>Mood stabilizers </a:t>
            </a:r>
            <a:r>
              <a:rPr lang="en-US" dirty="0" smtClean="0"/>
              <a:t>are used for bipolar disorder.  The most common is lithium carbonate.  Some seizure medications (</a:t>
            </a:r>
            <a:r>
              <a:rPr lang="en-US" dirty="0" err="1" smtClean="0"/>
              <a:t>Depakote</a:t>
            </a:r>
            <a:r>
              <a:rPr lang="en-US" dirty="0" smtClean="0"/>
              <a:t>, </a:t>
            </a:r>
            <a:r>
              <a:rPr lang="en-US" dirty="0" err="1" smtClean="0"/>
              <a:t>Tegretol</a:t>
            </a:r>
            <a:r>
              <a:rPr lang="en-US" dirty="0" smtClean="0"/>
              <a:t>, </a:t>
            </a:r>
            <a:r>
              <a:rPr lang="en-US" dirty="0" err="1" smtClean="0"/>
              <a:t>Lamictal</a:t>
            </a:r>
            <a:r>
              <a:rPr lang="en-US" dirty="0" smtClean="0"/>
              <a:t>) are also used for their mood stabilizing properties.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sz="3600" b="1" dirty="0" smtClean="0"/>
              <a:t>TREATMENT OF INTRACTIBLE DEPRESSION</a:t>
            </a:r>
            <a:endParaRPr lang="en-US" sz="3600" b="1" dirty="0"/>
          </a:p>
        </p:txBody>
      </p:sp>
      <p:sp>
        <p:nvSpPr>
          <p:cNvPr id="3" name="Content Placeholder 2"/>
          <p:cNvSpPr>
            <a:spLocks noGrp="1"/>
          </p:cNvSpPr>
          <p:nvPr>
            <p:ph idx="1"/>
          </p:nvPr>
        </p:nvSpPr>
        <p:spPr>
          <a:xfrm>
            <a:off x="457200" y="762000"/>
            <a:ext cx="8229600" cy="5364163"/>
          </a:xfrm>
        </p:spPr>
        <p:txBody>
          <a:bodyPr/>
          <a:lstStyle/>
          <a:p>
            <a:r>
              <a:rPr lang="en-US" sz="4000" dirty="0" smtClean="0"/>
              <a:t>With severe and life threatening depression, hospitalization may be necessary.</a:t>
            </a:r>
          </a:p>
          <a:p>
            <a:r>
              <a:rPr lang="en-US" sz="4000" dirty="0" smtClean="0"/>
              <a:t>When other treatments have proven ineffective, ECT (electroconvulsive therapy) or TMS (targeted magnetic stimulation) may “hit the reset button” on mood.</a:t>
            </a:r>
          </a:p>
          <a:p>
            <a:pPr>
              <a:buNone/>
            </a:pPr>
            <a:endParaRPr lang="en-US" dirty="0" smtClean="0"/>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Ordinary People</a:t>
            </a:r>
          </a:p>
          <a:p>
            <a:r>
              <a:rPr lang="en-US" dirty="0" smtClean="0"/>
              <a:t>Scene 3 through conversation with swim coach</a:t>
            </a:r>
            <a:endParaRPr lang="en-US" dirty="0"/>
          </a:p>
        </p:txBody>
      </p:sp>
    </p:spTree>
    <p:extLst>
      <p:ext uri="{BB962C8B-B14F-4D97-AF65-F5344CB8AC3E}">
        <p14:creationId xmlns:p14="http://schemas.microsoft.com/office/powerpoint/2010/main" val="31483302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ANXIETY DISORDERS</a:t>
            </a:r>
            <a:endParaRPr lang="en-US" dirty="0"/>
          </a:p>
        </p:txBody>
      </p:sp>
      <p:sp>
        <p:nvSpPr>
          <p:cNvPr id="3" name="Content Placeholder 2"/>
          <p:cNvSpPr>
            <a:spLocks noGrp="1"/>
          </p:cNvSpPr>
          <p:nvPr>
            <p:ph idx="1"/>
          </p:nvPr>
        </p:nvSpPr>
        <p:spPr>
          <a:xfrm>
            <a:off x="457200" y="762000"/>
            <a:ext cx="8229600" cy="5943600"/>
          </a:xfrm>
        </p:spPr>
        <p:txBody>
          <a:bodyPr>
            <a:normAutofit/>
          </a:bodyPr>
          <a:lstStyle/>
          <a:p>
            <a:r>
              <a:rPr lang="en-US" dirty="0" smtClean="0"/>
              <a:t>Anxiety is a normal reaction to perceived danger.  The danger can be </a:t>
            </a:r>
            <a:r>
              <a:rPr lang="en-US" i="1" dirty="0" smtClean="0"/>
              <a:t>psychological</a:t>
            </a:r>
            <a:r>
              <a:rPr lang="en-US" dirty="0" smtClean="0"/>
              <a:t> (e.g. humiliation) or </a:t>
            </a:r>
            <a:r>
              <a:rPr lang="en-US" i="1" dirty="0" smtClean="0"/>
              <a:t>physical</a:t>
            </a:r>
            <a:r>
              <a:rPr lang="en-US" dirty="0" smtClean="0"/>
              <a:t>.  Anxiety involves both </a:t>
            </a:r>
            <a:r>
              <a:rPr lang="en-US" i="1" dirty="0" smtClean="0"/>
              <a:t>subjective distress</a:t>
            </a:r>
            <a:r>
              <a:rPr lang="en-US" dirty="0" smtClean="0"/>
              <a:t> (worry, hyper-alertness, hyper-reactivity) and </a:t>
            </a:r>
            <a:r>
              <a:rPr lang="en-US" i="1" dirty="0" smtClean="0"/>
              <a:t>physiological reactions </a:t>
            </a:r>
            <a:r>
              <a:rPr lang="en-US" dirty="0" smtClean="0"/>
              <a:t>(trembling, sweating, palpitations, flushing, nausea, and shortness of breath).  An anxiety disorder is diagnosed when anxiety is severe enough to cause </a:t>
            </a:r>
            <a:r>
              <a:rPr lang="en-US" i="1" dirty="0" smtClean="0"/>
              <a:t>substantial discomfort</a:t>
            </a:r>
            <a:r>
              <a:rPr lang="en-US" dirty="0" smtClean="0"/>
              <a:t> and/or </a:t>
            </a:r>
            <a:r>
              <a:rPr lang="en-US" i="1" dirty="0" smtClean="0"/>
              <a:t>impaired functioning</a:t>
            </a:r>
            <a:r>
              <a:rPr lang="en-US" dirty="0" smtClean="0"/>
              <a:t>. Anxiety disorders are common, and people with anxiety disorders often have more than one type.</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0"/>
            <a:ext cx="8229600" cy="457200"/>
          </a:xfrm>
        </p:spPr>
        <p:txBody>
          <a:bodyPr>
            <a:normAutofit fontScale="90000"/>
          </a:bodyPr>
          <a:lstStyle/>
          <a:p>
            <a:pPr eaLnBrk="1" hangingPunct="1"/>
            <a:r>
              <a:rPr lang="en-US" smtClean="0"/>
              <a:t>Types </a:t>
            </a:r>
          </a:p>
        </p:txBody>
      </p:sp>
      <p:sp>
        <p:nvSpPr>
          <p:cNvPr id="41987" name="Rectangle 3"/>
          <p:cNvSpPr>
            <a:spLocks noGrp="1" noChangeArrowheads="1"/>
          </p:cNvSpPr>
          <p:nvPr>
            <p:ph type="body" idx="1"/>
          </p:nvPr>
        </p:nvSpPr>
        <p:spPr>
          <a:xfrm>
            <a:off x="457200" y="533400"/>
            <a:ext cx="8229600" cy="6324600"/>
          </a:xfrm>
        </p:spPr>
        <p:txBody>
          <a:bodyPr/>
          <a:lstStyle/>
          <a:p>
            <a:pPr eaLnBrk="1" hangingPunct="1">
              <a:lnSpc>
                <a:spcPct val="80000"/>
              </a:lnSpc>
            </a:pPr>
            <a:r>
              <a:rPr lang="en-US" sz="2400" smtClean="0"/>
              <a:t>Generalized Anxiety Disorder (excessive generalized worry)</a:t>
            </a:r>
          </a:p>
          <a:p>
            <a:pPr eaLnBrk="1" hangingPunct="1">
              <a:lnSpc>
                <a:spcPct val="80000"/>
              </a:lnSpc>
            </a:pPr>
            <a:r>
              <a:rPr lang="en-US" sz="2400" smtClean="0"/>
              <a:t>Obsessive-Compulsive Disorder (irrational obsessive thoughts and compulsive rituals)</a:t>
            </a:r>
          </a:p>
          <a:p>
            <a:pPr eaLnBrk="1" hangingPunct="1">
              <a:lnSpc>
                <a:spcPct val="80000"/>
              </a:lnSpc>
            </a:pPr>
            <a:r>
              <a:rPr lang="en-US" sz="2400" smtClean="0"/>
              <a:t>Acute Stress Disorder (heightened arousal, intrusive thoughts, and attempts to avoid reminders occurring </a:t>
            </a:r>
            <a:r>
              <a:rPr lang="en-US" sz="2400" i="1" smtClean="0"/>
              <a:t>within a month</a:t>
            </a:r>
            <a:r>
              <a:rPr lang="en-US" sz="2400" smtClean="0"/>
              <a:t> of a traumatic event such as combat, rape or natural disaster)</a:t>
            </a:r>
          </a:p>
          <a:p>
            <a:pPr eaLnBrk="1" hangingPunct="1">
              <a:lnSpc>
                <a:spcPct val="80000"/>
              </a:lnSpc>
            </a:pPr>
            <a:r>
              <a:rPr lang="en-US" sz="2400" smtClean="0"/>
              <a:t>Posttraumatic Stress Disorder (heightened arousal, intrusive thoughts and attempts to avoid reminders enduring </a:t>
            </a:r>
            <a:r>
              <a:rPr lang="en-US" sz="2400" i="1" smtClean="0"/>
              <a:t>more than a month</a:t>
            </a:r>
            <a:r>
              <a:rPr lang="en-US" sz="2400" smtClean="0"/>
              <a:t> after a traumatic event such as combat, rape, torture, domestic violence or natural disaster)</a:t>
            </a:r>
          </a:p>
          <a:p>
            <a:pPr eaLnBrk="1" hangingPunct="1">
              <a:lnSpc>
                <a:spcPct val="80000"/>
              </a:lnSpc>
            </a:pPr>
            <a:r>
              <a:rPr lang="en-US" sz="2400" smtClean="0"/>
              <a:t>Panic Disorder (Brief periods of terror and physiological arousal)</a:t>
            </a:r>
          </a:p>
          <a:p>
            <a:pPr eaLnBrk="1" hangingPunct="1">
              <a:lnSpc>
                <a:spcPct val="80000"/>
              </a:lnSpc>
            </a:pPr>
            <a:r>
              <a:rPr lang="en-US" sz="2400" smtClean="0"/>
              <a:t>Agoraphobia (irrational fear of public places)</a:t>
            </a:r>
          </a:p>
          <a:p>
            <a:pPr eaLnBrk="1" hangingPunct="1">
              <a:lnSpc>
                <a:spcPct val="80000"/>
              </a:lnSpc>
            </a:pPr>
            <a:r>
              <a:rPr lang="en-US" sz="2400" smtClean="0"/>
              <a:t>Social Phobia (excessive fear of public speaking or social situations)</a:t>
            </a:r>
          </a:p>
          <a:p>
            <a:pPr eaLnBrk="1" hangingPunct="1">
              <a:lnSpc>
                <a:spcPct val="80000"/>
              </a:lnSpc>
            </a:pPr>
            <a:r>
              <a:rPr lang="en-US" sz="2400" smtClean="0"/>
              <a:t>Specific Phobia (irrational fear of specific objects or activities, e.g. flying, spiders)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smtClean="0"/>
              <a:t>Prevalence</a:t>
            </a:r>
            <a:endParaRPr lang="en-US" dirty="0"/>
          </a:p>
        </p:txBody>
      </p:sp>
      <p:sp>
        <p:nvSpPr>
          <p:cNvPr id="3" name="Content Placeholder 2"/>
          <p:cNvSpPr>
            <a:spLocks noGrp="1"/>
          </p:cNvSpPr>
          <p:nvPr>
            <p:ph idx="1"/>
          </p:nvPr>
        </p:nvSpPr>
        <p:spPr>
          <a:xfrm>
            <a:off x="457200" y="1066800"/>
            <a:ext cx="8229600" cy="5059363"/>
          </a:xfrm>
        </p:spPr>
        <p:txBody>
          <a:bodyPr>
            <a:normAutofit/>
          </a:bodyPr>
          <a:lstStyle/>
          <a:p>
            <a:r>
              <a:rPr lang="en-US" dirty="0" smtClean="0"/>
              <a:t>Anxiety disorders are common.  One in four people meet criteria for at least one in their lifetime.</a:t>
            </a:r>
          </a:p>
          <a:p>
            <a:r>
              <a:rPr lang="en-US" dirty="0" smtClean="0"/>
              <a:t>Having a co-occurrence of more than one is the norm.</a:t>
            </a:r>
          </a:p>
          <a:p>
            <a:r>
              <a:rPr lang="en-US" dirty="0" smtClean="0"/>
              <a:t>Some anxiety disorders are primarily responses to stressors (PTSD).  Others (OCD, GAD, phobias) appear to be more endogenous.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TREATMENT</a:t>
            </a:r>
            <a:endParaRPr lang="en-US" b="1" dirty="0"/>
          </a:p>
        </p:txBody>
      </p:sp>
      <p:sp>
        <p:nvSpPr>
          <p:cNvPr id="3" name="Content Placeholder 2"/>
          <p:cNvSpPr>
            <a:spLocks noGrp="1"/>
          </p:cNvSpPr>
          <p:nvPr>
            <p:ph idx="1"/>
          </p:nvPr>
        </p:nvSpPr>
        <p:spPr>
          <a:xfrm>
            <a:off x="457200" y="990600"/>
            <a:ext cx="8229600" cy="5867400"/>
          </a:xfrm>
        </p:spPr>
        <p:txBody>
          <a:bodyPr>
            <a:normAutofit fontScale="92500" lnSpcReduction="10000"/>
          </a:bodyPr>
          <a:lstStyle/>
          <a:p>
            <a:r>
              <a:rPr lang="en-US" dirty="0" smtClean="0"/>
              <a:t>Most anxiety symptoms can be eliminated or reduced with treatment.</a:t>
            </a:r>
          </a:p>
          <a:p>
            <a:r>
              <a:rPr lang="en-US" dirty="0" smtClean="0"/>
              <a:t>Behavioral therapies (desensitization) are helpful with symptoms such as phobias, cognitive-behavioral therapies with </a:t>
            </a:r>
            <a:r>
              <a:rPr lang="en-US" dirty="0" err="1" smtClean="0"/>
              <a:t>catastrophising</a:t>
            </a:r>
            <a:r>
              <a:rPr lang="en-US" dirty="0" smtClean="0"/>
              <a:t> thought patterns, and psychodynamic therapies with underlying fears and conflicts.</a:t>
            </a:r>
          </a:p>
          <a:p>
            <a:r>
              <a:rPr lang="en-US" dirty="0" smtClean="0"/>
              <a:t>Preferred medications are SSRI’s, which address anxiety as well as depression and are relatively free from side effects and dependency.  Benzodiazepines (</a:t>
            </a:r>
            <a:r>
              <a:rPr lang="en-US" dirty="0" err="1" smtClean="0"/>
              <a:t>Klonopin</a:t>
            </a:r>
            <a:r>
              <a:rPr lang="en-US" dirty="0" smtClean="0"/>
              <a:t>, </a:t>
            </a:r>
            <a:r>
              <a:rPr lang="en-US" dirty="0" err="1" smtClean="0"/>
              <a:t>Xanax</a:t>
            </a:r>
            <a:r>
              <a:rPr lang="en-US" dirty="0" smtClean="0"/>
              <a:t>, Valium) also give more immediate relief, but can produce dependency.</a:t>
            </a:r>
          </a:p>
          <a:p>
            <a:pPr>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The Odd Couple (original ) (Obsessive-Compulsive Personality disorder)</a:t>
            </a:r>
          </a:p>
          <a:p>
            <a:r>
              <a:rPr lang="en-US" dirty="0" smtClean="0"/>
              <a:t>Scene 4 from walking to restaurant &amp; ending  with Felix hitting himself in the head</a:t>
            </a:r>
          </a:p>
          <a:p>
            <a:endParaRPr lang="en-US" dirty="0"/>
          </a:p>
          <a:p>
            <a:r>
              <a:rPr lang="en-US" dirty="0" smtClean="0"/>
              <a:t>Or, Born on the Fourth of July (PTSD)</a:t>
            </a:r>
          </a:p>
          <a:p>
            <a:r>
              <a:rPr lang="en-US" dirty="0" smtClean="0"/>
              <a:t>Scene called “Local Hero” to end of walk with Timmy</a:t>
            </a:r>
            <a:endParaRPr lang="en-US" dirty="0"/>
          </a:p>
        </p:txBody>
      </p:sp>
    </p:spTree>
    <p:extLst>
      <p:ext uri="{BB962C8B-B14F-4D97-AF65-F5344CB8AC3E}">
        <p14:creationId xmlns:p14="http://schemas.microsoft.com/office/powerpoint/2010/main" val="375243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a:t>
            </a:r>
            <a:endParaRPr lang="en-US" dirty="0"/>
          </a:p>
        </p:txBody>
      </p:sp>
      <p:sp>
        <p:nvSpPr>
          <p:cNvPr id="3" name="Content Placeholder 2"/>
          <p:cNvSpPr>
            <a:spLocks noGrp="1"/>
          </p:cNvSpPr>
          <p:nvPr>
            <p:ph idx="1"/>
          </p:nvPr>
        </p:nvSpPr>
        <p:spPr/>
        <p:txBody>
          <a:bodyPr/>
          <a:lstStyle/>
          <a:p>
            <a:r>
              <a:rPr lang="en-US" dirty="0" smtClean="0"/>
              <a:t>Mental Disorders are abnormal patterns of thought, emotion and behavior that cause either </a:t>
            </a:r>
            <a:r>
              <a:rPr lang="en-US" i="1" dirty="0" smtClean="0"/>
              <a:t>significant distress </a:t>
            </a:r>
            <a:r>
              <a:rPr lang="en-US" dirty="0" smtClean="0"/>
              <a:t>and/or </a:t>
            </a:r>
            <a:r>
              <a:rPr lang="en-US" i="1" dirty="0" smtClean="0"/>
              <a:t>impaired functioning.</a:t>
            </a:r>
          </a:p>
          <a:p>
            <a:r>
              <a:rPr lang="en-US" dirty="0" smtClean="0"/>
              <a:t>Since 1953, they have been classified in the DSM ( Diagnostic and Statistical Manual of Mental Disorders), which is revised every 12 years.  DSM-V will be published in May, 2013.</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Developmental &amp; Learning Disorders</a:t>
            </a:r>
            <a:endParaRPr lang="en-US" dirty="0"/>
          </a:p>
        </p:txBody>
      </p:sp>
      <p:sp>
        <p:nvSpPr>
          <p:cNvPr id="3" name="Content Placeholder 2"/>
          <p:cNvSpPr>
            <a:spLocks noGrp="1"/>
          </p:cNvSpPr>
          <p:nvPr>
            <p:ph idx="1"/>
          </p:nvPr>
        </p:nvSpPr>
        <p:spPr/>
        <p:txBody>
          <a:bodyPr/>
          <a:lstStyle/>
          <a:p>
            <a:r>
              <a:rPr lang="en-US" dirty="0" smtClean="0"/>
              <a:t>Autism (severely impaired social &amp; communication skills, restricted interests)</a:t>
            </a:r>
          </a:p>
          <a:p>
            <a:r>
              <a:rPr lang="en-US" dirty="0" err="1" smtClean="0"/>
              <a:t>Asperger’s</a:t>
            </a:r>
            <a:r>
              <a:rPr lang="en-US" dirty="0" smtClean="0"/>
              <a:t> Disorder (impaired social skills and restricted, repetitive interests)</a:t>
            </a:r>
          </a:p>
          <a:p>
            <a:r>
              <a:rPr lang="en-US" dirty="0" smtClean="0"/>
              <a:t>ADHD (hyperactive, distractible, impulsive)</a:t>
            </a:r>
          </a:p>
          <a:p>
            <a:r>
              <a:rPr lang="en-US" dirty="0" smtClean="0"/>
              <a:t>Specific Learning Disabilities (dyslexia or impaired learning in other specific area in a person with otherwise normal intelligence)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Autistic Spectrum Disorders</a:t>
            </a:r>
            <a:endParaRPr lang="en-US" b="1" dirty="0"/>
          </a:p>
        </p:txBody>
      </p:sp>
      <p:sp>
        <p:nvSpPr>
          <p:cNvPr id="3" name="Content Placeholder 2"/>
          <p:cNvSpPr>
            <a:spLocks noGrp="1"/>
          </p:cNvSpPr>
          <p:nvPr>
            <p:ph idx="1"/>
          </p:nvPr>
        </p:nvSpPr>
        <p:spPr>
          <a:xfrm>
            <a:off x="457200" y="1066800"/>
            <a:ext cx="8229600" cy="5562600"/>
          </a:xfrm>
        </p:spPr>
        <p:txBody>
          <a:bodyPr>
            <a:normAutofit fontScale="92500" lnSpcReduction="20000"/>
          </a:bodyPr>
          <a:lstStyle/>
          <a:p>
            <a:r>
              <a:rPr lang="en-US" dirty="0" smtClean="0"/>
              <a:t>Autism involves markedly abnormal development of social interaction and communication skills and  restricted interests and activities.  It is relatively rare (0.02-0.05 %) and usually develops before age 3.</a:t>
            </a:r>
          </a:p>
          <a:p>
            <a:r>
              <a:rPr lang="en-US" dirty="0" err="1" smtClean="0"/>
              <a:t>Asperger’s</a:t>
            </a:r>
            <a:r>
              <a:rPr lang="en-US" dirty="0" smtClean="0"/>
              <a:t> Disorder involves less severe impairment of social interaction, repetitive  behaviors &amp; interests, and no delays in language.</a:t>
            </a:r>
          </a:p>
          <a:p>
            <a:r>
              <a:rPr lang="en-US" dirty="0" smtClean="0"/>
              <a:t>Autistic Spectrum Disorders (ASD) Include Autism, </a:t>
            </a:r>
            <a:r>
              <a:rPr lang="en-US" dirty="0" err="1" smtClean="0"/>
              <a:t>Asperger’s</a:t>
            </a:r>
            <a:r>
              <a:rPr lang="en-US" dirty="0" smtClean="0"/>
              <a:t> and 2 rare disorders (</a:t>
            </a:r>
            <a:r>
              <a:rPr lang="en-US" dirty="0" err="1" smtClean="0"/>
              <a:t>Rett’s</a:t>
            </a:r>
            <a:r>
              <a:rPr lang="en-US" dirty="0" smtClean="0"/>
              <a:t> Disorder and Childhood Disintegrative Disorder) characterized by regression after a period of normal development.</a:t>
            </a:r>
          </a:p>
          <a:p>
            <a:pPr>
              <a:buNone/>
            </a:pPr>
            <a:endParaRPr lang="en-US" dirty="0" smtClean="0"/>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8229600" cy="792162"/>
          </a:xfrm>
        </p:spPr>
        <p:txBody>
          <a:bodyPr>
            <a:normAutofit/>
          </a:bodyPr>
          <a:lstStyle/>
          <a:p>
            <a:r>
              <a:rPr lang="en-US" sz="2800" b="1" dirty="0" smtClean="0"/>
              <a:t>Attention -Deficit /Hyperactivity Disorder (ADHD)</a:t>
            </a:r>
            <a:endParaRPr lang="en-US" sz="2800" b="1" dirty="0"/>
          </a:p>
        </p:txBody>
      </p:sp>
      <p:sp>
        <p:nvSpPr>
          <p:cNvPr id="3" name="Content Placeholder 2"/>
          <p:cNvSpPr>
            <a:spLocks noGrp="1"/>
          </p:cNvSpPr>
          <p:nvPr>
            <p:ph idx="1"/>
          </p:nvPr>
        </p:nvSpPr>
        <p:spPr>
          <a:xfrm>
            <a:off x="457200" y="1295400"/>
            <a:ext cx="8229600" cy="5410200"/>
          </a:xfrm>
        </p:spPr>
        <p:txBody>
          <a:bodyPr>
            <a:normAutofit lnSpcReduction="10000"/>
          </a:bodyPr>
          <a:lstStyle/>
          <a:p>
            <a:r>
              <a:rPr lang="en-US" dirty="0" smtClean="0"/>
              <a:t>ADHD is a life-long condition that is usually first noticed in the toddler stage.</a:t>
            </a:r>
          </a:p>
          <a:p>
            <a:r>
              <a:rPr lang="en-US" dirty="0" smtClean="0"/>
              <a:t>It is divided into subtypes according to whether hyperactivity, inattention or impulsivity are the predominant feature.</a:t>
            </a:r>
          </a:p>
          <a:p>
            <a:r>
              <a:rPr lang="en-US" dirty="0" smtClean="0"/>
              <a:t>Symptoms include restlessness, excessive talking, difficulty sticking with activities, difficulty listening, disorganization, losing things, forgetfulness, and interrupting.</a:t>
            </a:r>
          </a:p>
          <a:p>
            <a:r>
              <a:rPr lang="en-US" dirty="0" smtClean="0"/>
              <a:t>Sometimes ADHD also includes difficulty reading social cues.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TREATMENT</a:t>
            </a:r>
            <a:endParaRPr lang="en-US" b="1" dirty="0"/>
          </a:p>
        </p:txBody>
      </p:sp>
      <p:sp>
        <p:nvSpPr>
          <p:cNvPr id="3" name="Content Placeholder 2"/>
          <p:cNvSpPr>
            <a:spLocks noGrp="1"/>
          </p:cNvSpPr>
          <p:nvPr>
            <p:ph idx="1"/>
          </p:nvPr>
        </p:nvSpPr>
        <p:spPr>
          <a:xfrm>
            <a:off x="457200" y="914400"/>
            <a:ext cx="8229600" cy="5943600"/>
          </a:xfrm>
        </p:spPr>
        <p:txBody>
          <a:bodyPr>
            <a:normAutofit fontScale="92500" lnSpcReduction="20000"/>
          </a:bodyPr>
          <a:lstStyle/>
          <a:p>
            <a:r>
              <a:rPr lang="en-US" dirty="0" smtClean="0"/>
              <a:t>ADHD is treated with a combination of stimulant medications, classroom accommodations, and compensatory strategies.</a:t>
            </a:r>
          </a:p>
          <a:p>
            <a:r>
              <a:rPr lang="en-US" dirty="0" smtClean="0"/>
              <a:t>Stimulant medications (Ritalin, </a:t>
            </a:r>
            <a:r>
              <a:rPr lang="en-US" dirty="0" err="1" smtClean="0"/>
              <a:t>Concerta</a:t>
            </a:r>
            <a:r>
              <a:rPr lang="en-US" dirty="0" smtClean="0"/>
              <a:t>, </a:t>
            </a:r>
            <a:r>
              <a:rPr lang="en-US" dirty="0" err="1" smtClean="0"/>
              <a:t>Adderall</a:t>
            </a:r>
            <a:r>
              <a:rPr lang="en-US" smtClean="0"/>
              <a:t>, </a:t>
            </a:r>
            <a:r>
              <a:rPr lang="en-US" dirty="0" err="1" smtClean="0"/>
              <a:t>Vyvanse</a:t>
            </a:r>
            <a:r>
              <a:rPr lang="en-US" dirty="0" smtClean="0"/>
              <a:t>) activate brain centers for focusing.</a:t>
            </a:r>
          </a:p>
          <a:p>
            <a:r>
              <a:rPr lang="en-US" dirty="0" smtClean="0"/>
              <a:t>Schools are required by law to provide necessary classroom accommodations (front row seating, untimed test taking, note takers, tutors).</a:t>
            </a:r>
          </a:p>
          <a:p>
            <a:r>
              <a:rPr lang="en-US" dirty="0" smtClean="0"/>
              <a:t>Compensatory strategies involve list making, distraction-free work space, coaching on organization, and exercise.  Books by Edward Hallowell &amp; John </a:t>
            </a:r>
            <a:r>
              <a:rPr lang="en-US" dirty="0" err="1" smtClean="0"/>
              <a:t>Ratey</a:t>
            </a:r>
            <a:r>
              <a:rPr lang="en-US" dirty="0" smtClean="0"/>
              <a:t>, Russell Barkley and others contain a wealth of suggestions.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Extremely Loud &amp; Incredibly Close</a:t>
            </a:r>
          </a:p>
          <a:p>
            <a:r>
              <a:rPr lang="en-US" dirty="0" smtClean="0"/>
              <a:t>Scene 2</a:t>
            </a:r>
            <a:endParaRPr lang="en-US" dirty="0"/>
          </a:p>
        </p:txBody>
      </p:sp>
    </p:spTree>
    <p:extLst>
      <p:ext uri="{BB962C8B-B14F-4D97-AF65-F5344CB8AC3E}">
        <p14:creationId xmlns:p14="http://schemas.microsoft.com/office/powerpoint/2010/main" val="716753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274638"/>
            <a:ext cx="8229600" cy="411162"/>
          </a:xfrm>
        </p:spPr>
        <p:txBody>
          <a:bodyPr>
            <a:normAutofit fontScale="90000"/>
          </a:bodyPr>
          <a:lstStyle/>
          <a:p>
            <a:pPr eaLnBrk="1" hangingPunct="1"/>
            <a:r>
              <a:rPr lang="en-US" sz="3600" b="1" dirty="0" smtClean="0"/>
              <a:t>SUBSTANCE ABUSE</a:t>
            </a:r>
            <a:br>
              <a:rPr lang="en-US" sz="3600" b="1" dirty="0" smtClean="0"/>
            </a:br>
            <a:endParaRPr lang="en-US" sz="3600" b="1" dirty="0" smtClean="0"/>
          </a:p>
        </p:txBody>
      </p:sp>
      <p:sp>
        <p:nvSpPr>
          <p:cNvPr id="87043" name="Rectangle 3"/>
          <p:cNvSpPr>
            <a:spLocks noGrp="1" noChangeArrowheads="1"/>
          </p:cNvSpPr>
          <p:nvPr>
            <p:ph type="body" idx="1"/>
          </p:nvPr>
        </p:nvSpPr>
        <p:spPr>
          <a:xfrm>
            <a:off x="457200" y="533400"/>
            <a:ext cx="8229600" cy="6172200"/>
          </a:xfrm>
        </p:spPr>
        <p:txBody>
          <a:bodyPr>
            <a:normAutofit/>
          </a:bodyPr>
          <a:lstStyle/>
          <a:p>
            <a:pPr eaLnBrk="1" hangingPunct="1">
              <a:lnSpc>
                <a:spcPct val="80000"/>
              </a:lnSpc>
              <a:buNone/>
            </a:pPr>
            <a:endParaRPr lang="en-US" sz="2800" dirty="0" smtClean="0"/>
          </a:p>
          <a:p>
            <a:pPr eaLnBrk="1" hangingPunct="1">
              <a:lnSpc>
                <a:spcPct val="80000"/>
              </a:lnSpc>
            </a:pPr>
            <a:r>
              <a:rPr lang="en-US" sz="2800" dirty="0" smtClean="0"/>
              <a:t>Substance abuse effects 1 in 4 families. </a:t>
            </a:r>
          </a:p>
          <a:p>
            <a:pPr eaLnBrk="1" hangingPunct="1">
              <a:lnSpc>
                <a:spcPct val="80000"/>
              </a:lnSpc>
            </a:pPr>
            <a:r>
              <a:rPr lang="en-US" sz="2800" dirty="0" smtClean="0"/>
              <a:t> Substance-related disorders are frequently </a:t>
            </a:r>
            <a:r>
              <a:rPr lang="en-US" sz="2800" dirty="0" err="1" smtClean="0"/>
              <a:t>comorbid</a:t>
            </a:r>
            <a:r>
              <a:rPr lang="en-US" sz="2800" dirty="0" smtClean="0"/>
              <a:t> with other mental disorders (e.g. mood disorders,  personality disorders, pain disorders).  </a:t>
            </a:r>
          </a:p>
          <a:p>
            <a:pPr eaLnBrk="1" hangingPunct="1">
              <a:lnSpc>
                <a:spcPct val="80000"/>
              </a:lnSpc>
            </a:pPr>
            <a:r>
              <a:rPr lang="en-US" sz="2800" dirty="0" smtClean="0"/>
              <a:t>Diagnosis is made by considering two dimensions: 1. The substance or substances, and 2. Dependence, abuse, intoxication or withdrawal.  </a:t>
            </a:r>
          </a:p>
          <a:p>
            <a:pPr eaLnBrk="1" hangingPunct="1">
              <a:lnSpc>
                <a:spcPct val="80000"/>
              </a:lnSpc>
            </a:pPr>
            <a:r>
              <a:rPr lang="en-US" sz="2800" dirty="0" smtClean="0"/>
              <a:t>The substance is determined by report of the patient and/or significant others, or by the symptoms particular to that substance.  </a:t>
            </a:r>
            <a:r>
              <a:rPr lang="en-US" sz="2800" dirty="0" err="1" smtClean="0"/>
              <a:t>Polysubstance</a:t>
            </a:r>
            <a:r>
              <a:rPr lang="en-US" sz="2800" dirty="0" smtClean="0"/>
              <a:t> abuse is the norm, but there is usually a substance of choice. </a:t>
            </a:r>
          </a:p>
          <a:p>
            <a:pPr>
              <a:lnSpc>
                <a:spcPct val="80000"/>
              </a:lnSpc>
              <a:buNone/>
            </a:pPr>
            <a:r>
              <a:rPr lang="en-US" sz="2800" dirty="0" smtClean="0"/>
              <a:t>	</a:t>
            </a:r>
          </a:p>
          <a:p>
            <a:pPr>
              <a:lnSpc>
                <a:spcPct val="80000"/>
              </a:lnSpc>
              <a:buNone/>
            </a:pPr>
            <a:r>
              <a:rPr lang="en-US" sz="2800" dirty="0" smtClean="0"/>
              <a:t>	DSM-IV-TR contains 106 pages of criteria for differentiating substance-related disorders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PREVALENCE</a:t>
            </a:r>
            <a:endParaRPr lang="en-US" dirty="0"/>
          </a:p>
        </p:txBody>
      </p:sp>
      <p:sp>
        <p:nvSpPr>
          <p:cNvPr id="3" name="Content Placeholder 2"/>
          <p:cNvSpPr>
            <a:spLocks noGrp="1"/>
          </p:cNvSpPr>
          <p:nvPr>
            <p:ph idx="1"/>
          </p:nvPr>
        </p:nvSpPr>
        <p:spPr>
          <a:xfrm>
            <a:off x="457200" y="838200"/>
            <a:ext cx="8229600" cy="5791200"/>
          </a:xfrm>
        </p:spPr>
        <p:txBody>
          <a:bodyPr>
            <a:noAutofit/>
          </a:bodyPr>
          <a:lstStyle/>
          <a:p>
            <a:r>
              <a:rPr lang="en-US" sz="4000" dirty="0" smtClean="0"/>
              <a:t>Most frequent substances of abuse are caffeine, nicotine, alcohol, marijuana, cocaine, stimulants, benzodiazepines, opiates, hallucinogens and inhalants</a:t>
            </a:r>
          </a:p>
          <a:p>
            <a:r>
              <a:rPr lang="en-US" sz="4000" dirty="0" smtClean="0"/>
              <a:t>Substance abuse is common and, in some instances legal and socially acceptable (caffeine, nicotine, alcohol).</a:t>
            </a:r>
            <a:endParaRPr lang="en-US" sz="4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a:xfrm>
            <a:off x="457200" y="274638"/>
            <a:ext cx="8229600" cy="715962"/>
          </a:xfrm>
        </p:spPr>
        <p:txBody>
          <a:bodyPr>
            <a:normAutofit fontScale="90000"/>
          </a:bodyPr>
          <a:lstStyle/>
          <a:p>
            <a:pPr eaLnBrk="1" hangingPunct="1"/>
            <a:r>
              <a:rPr lang="en-US" b="1" dirty="0" smtClean="0"/>
              <a:t>Substance Dependence (Addiction)</a:t>
            </a:r>
            <a:r>
              <a:rPr lang="en-US" dirty="0" smtClean="0"/>
              <a:t> </a:t>
            </a:r>
          </a:p>
        </p:txBody>
      </p:sp>
      <p:sp>
        <p:nvSpPr>
          <p:cNvPr id="88067" name="Rectangle 3"/>
          <p:cNvSpPr>
            <a:spLocks noGrp="1" noChangeArrowheads="1"/>
          </p:cNvSpPr>
          <p:nvPr>
            <p:ph type="body" idx="1"/>
          </p:nvPr>
        </p:nvSpPr>
        <p:spPr>
          <a:xfrm>
            <a:off x="457200" y="990600"/>
            <a:ext cx="8229600" cy="5638800"/>
          </a:xfrm>
        </p:spPr>
        <p:txBody>
          <a:bodyPr/>
          <a:lstStyle/>
          <a:p>
            <a:pPr eaLnBrk="1" hangingPunct="1">
              <a:lnSpc>
                <a:spcPct val="80000"/>
              </a:lnSpc>
            </a:pPr>
            <a:r>
              <a:rPr lang="en-US" sz="2800" smtClean="0"/>
              <a:t>Pattern of substance use leading to distress and/or impairment in 3 or more of the following during same 12-month period:</a:t>
            </a:r>
          </a:p>
          <a:p>
            <a:pPr eaLnBrk="1" hangingPunct="1">
              <a:lnSpc>
                <a:spcPct val="80000"/>
              </a:lnSpc>
            </a:pPr>
            <a:r>
              <a:rPr lang="en-US" sz="2800" smtClean="0"/>
              <a:t>Tolerance (need for increased amounts or diminished effect)</a:t>
            </a:r>
          </a:p>
          <a:p>
            <a:pPr eaLnBrk="1" hangingPunct="1">
              <a:lnSpc>
                <a:spcPct val="80000"/>
              </a:lnSpc>
            </a:pPr>
            <a:r>
              <a:rPr lang="en-US" sz="2800" smtClean="0"/>
              <a:t>Withdrawal</a:t>
            </a:r>
          </a:p>
          <a:p>
            <a:pPr eaLnBrk="1" hangingPunct="1">
              <a:lnSpc>
                <a:spcPct val="80000"/>
              </a:lnSpc>
            </a:pPr>
            <a:r>
              <a:rPr lang="en-US" sz="2800" smtClean="0"/>
              <a:t>Larger amounts over longer period than intended</a:t>
            </a:r>
          </a:p>
          <a:p>
            <a:pPr eaLnBrk="1" hangingPunct="1">
              <a:lnSpc>
                <a:spcPct val="80000"/>
              </a:lnSpc>
            </a:pPr>
            <a:r>
              <a:rPr lang="en-US" sz="2800" smtClean="0"/>
              <a:t>Unsuccessful attempts to cut back or control</a:t>
            </a:r>
          </a:p>
          <a:p>
            <a:pPr eaLnBrk="1" hangingPunct="1">
              <a:lnSpc>
                <a:spcPct val="80000"/>
              </a:lnSpc>
            </a:pPr>
            <a:r>
              <a:rPr lang="en-US" sz="2800" smtClean="0"/>
              <a:t>Much time spent obtaining, using and recovering</a:t>
            </a:r>
          </a:p>
          <a:p>
            <a:pPr eaLnBrk="1" hangingPunct="1">
              <a:lnSpc>
                <a:spcPct val="80000"/>
              </a:lnSpc>
            </a:pPr>
            <a:r>
              <a:rPr lang="en-US" sz="2800" smtClean="0"/>
              <a:t>Social, occupational, or recreational activities given up</a:t>
            </a:r>
          </a:p>
          <a:p>
            <a:pPr eaLnBrk="1" hangingPunct="1">
              <a:lnSpc>
                <a:spcPct val="80000"/>
              </a:lnSpc>
            </a:pPr>
            <a:r>
              <a:rPr lang="en-US" sz="2800" smtClean="0"/>
              <a:t>Continued use despite knowledge of having physical or psychological problems due to use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a:xfrm>
            <a:off x="457200" y="0"/>
            <a:ext cx="8229600" cy="609600"/>
          </a:xfrm>
        </p:spPr>
        <p:txBody>
          <a:bodyPr>
            <a:normAutofit fontScale="90000"/>
          </a:bodyPr>
          <a:lstStyle/>
          <a:p>
            <a:pPr eaLnBrk="1" hangingPunct="1"/>
            <a:r>
              <a:rPr lang="en-US" b="1" dirty="0" smtClean="0"/>
              <a:t>Substance Abuse (Misuse)</a:t>
            </a:r>
          </a:p>
        </p:txBody>
      </p:sp>
      <p:sp>
        <p:nvSpPr>
          <p:cNvPr id="89091" name="Rectangle 3"/>
          <p:cNvSpPr>
            <a:spLocks noGrp="1" noChangeArrowheads="1"/>
          </p:cNvSpPr>
          <p:nvPr>
            <p:ph type="body" idx="1"/>
          </p:nvPr>
        </p:nvSpPr>
        <p:spPr>
          <a:xfrm>
            <a:off x="457200" y="609600"/>
            <a:ext cx="8229600" cy="6248400"/>
          </a:xfrm>
        </p:spPr>
        <p:txBody>
          <a:bodyPr/>
          <a:lstStyle/>
          <a:p>
            <a:pPr eaLnBrk="1" hangingPunct="1"/>
            <a:r>
              <a:rPr lang="en-US" smtClean="0"/>
              <a:t>Pattern of substance use leading to distress and/or impairment in one or more of the following during same 12-month period:</a:t>
            </a:r>
          </a:p>
          <a:p>
            <a:pPr eaLnBrk="1" hangingPunct="1"/>
            <a:r>
              <a:rPr lang="en-US" smtClean="0"/>
              <a:t>Failure to fulfill obligations at work, school or home due to use</a:t>
            </a:r>
          </a:p>
          <a:p>
            <a:pPr eaLnBrk="1" hangingPunct="1"/>
            <a:r>
              <a:rPr lang="en-US" smtClean="0"/>
              <a:t>Recurrent use in situations in which it is dangerous (e.g. driving)</a:t>
            </a:r>
          </a:p>
          <a:p>
            <a:pPr eaLnBrk="1" hangingPunct="1"/>
            <a:r>
              <a:rPr lang="en-US" smtClean="0"/>
              <a:t>Recurrent substance-related legal problems</a:t>
            </a:r>
          </a:p>
          <a:p>
            <a:pPr eaLnBrk="1" hangingPunct="1"/>
            <a:r>
              <a:rPr lang="en-US" smtClean="0"/>
              <a:t>Continued use despite recurrent social problems</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a:xfrm>
            <a:off x="457200" y="0"/>
            <a:ext cx="8229600" cy="762000"/>
          </a:xfrm>
        </p:spPr>
        <p:txBody>
          <a:bodyPr/>
          <a:lstStyle/>
          <a:p>
            <a:pPr eaLnBrk="1" hangingPunct="1"/>
            <a:r>
              <a:rPr lang="en-US" b="1" smtClean="0"/>
              <a:t>Substance Intoxication</a:t>
            </a:r>
            <a:r>
              <a:rPr lang="en-US" smtClean="0"/>
              <a:t> </a:t>
            </a:r>
          </a:p>
        </p:txBody>
      </p:sp>
      <p:sp>
        <p:nvSpPr>
          <p:cNvPr id="90115" name="Rectangle 3"/>
          <p:cNvSpPr>
            <a:spLocks noGrp="1" noChangeArrowheads="1"/>
          </p:cNvSpPr>
          <p:nvPr>
            <p:ph type="body" idx="1"/>
          </p:nvPr>
        </p:nvSpPr>
        <p:spPr>
          <a:xfrm>
            <a:off x="457200" y="685800"/>
            <a:ext cx="8229600" cy="6172200"/>
          </a:xfrm>
        </p:spPr>
        <p:txBody>
          <a:bodyPr/>
          <a:lstStyle/>
          <a:p>
            <a:pPr marL="609600" indent="-609600" eaLnBrk="1" hangingPunct="1"/>
            <a:r>
              <a:rPr lang="en-US" sz="3600" smtClean="0"/>
              <a:t>Reversible, substance-specific syndrome due to recent ingestion</a:t>
            </a:r>
          </a:p>
          <a:p>
            <a:pPr marL="609600" indent="-609600" eaLnBrk="1" hangingPunct="1"/>
            <a:r>
              <a:rPr lang="en-US" sz="3600" smtClean="0"/>
              <a:t>Behavioral or psychological problems due to effect of substance (e.g. belligerence, mood lability, cognitive impairment, impaired judgment, impaired social or occupational functioning) during or shortly after use</a:t>
            </a:r>
          </a:p>
          <a:p>
            <a:pPr marL="609600" indent="-609600" eaLnBrk="1" hangingPunct="1"/>
            <a:r>
              <a:rPr lang="en-US" sz="3600" smtClean="0"/>
              <a:t>Symptoms not due to medical condition or other mental disorder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History</a:t>
            </a:r>
            <a:endParaRPr lang="en-US" dirty="0"/>
          </a:p>
        </p:txBody>
      </p:sp>
      <p:sp>
        <p:nvSpPr>
          <p:cNvPr id="3" name="Content Placeholder 2"/>
          <p:cNvSpPr>
            <a:spLocks noGrp="1"/>
          </p:cNvSpPr>
          <p:nvPr>
            <p:ph idx="1"/>
          </p:nvPr>
        </p:nvSpPr>
        <p:spPr>
          <a:xfrm>
            <a:off x="457200" y="762000"/>
            <a:ext cx="8229600" cy="5867400"/>
          </a:xfrm>
        </p:spPr>
        <p:txBody>
          <a:bodyPr/>
          <a:lstStyle/>
          <a:p>
            <a:r>
              <a:rPr lang="en-US" dirty="0" smtClean="0"/>
              <a:t>In Biblical times, mental illness was understood in spiritual terms (demon possession, the work of the devil).</a:t>
            </a:r>
          </a:p>
          <a:p>
            <a:r>
              <a:rPr lang="en-US" dirty="0" smtClean="0"/>
              <a:t>Hippocrates first classified personality types in 400 A.D. based on the relative amounts of the 4  humors he believed our bodies contain :  </a:t>
            </a:r>
          </a:p>
          <a:p>
            <a:r>
              <a:rPr lang="en-US" dirty="0" smtClean="0"/>
              <a:t>Blood-Sanguine (happy, optimistic)Personality</a:t>
            </a:r>
          </a:p>
          <a:p>
            <a:r>
              <a:rPr lang="en-US" dirty="0" smtClean="0"/>
              <a:t>Black Bile-Melancholic (depressed) Personality</a:t>
            </a:r>
          </a:p>
          <a:p>
            <a:r>
              <a:rPr lang="en-US" dirty="0" smtClean="0"/>
              <a:t>Yellow Bile-Choleric (angry) Personality</a:t>
            </a:r>
          </a:p>
          <a:p>
            <a:r>
              <a:rPr lang="en-US" dirty="0" smtClean="0"/>
              <a:t>Phlegm-Phlegmatic (lazy) Personality</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274638"/>
            <a:ext cx="8229600" cy="792162"/>
          </a:xfrm>
        </p:spPr>
        <p:txBody>
          <a:bodyPr/>
          <a:lstStyle/>
          <a:p>
            <a:pPr eaLnBrk="1" hangingPunct="1"/>
            <a:r>
              <a:rPr lang="en-US" b="1" smtClean="0"/>
              <a:t>Substance Withdrawal</a:t>
            </a:r>
          </a:p>
        </p:txBody>
      </p:sp>
      <p:sp>
        <p:nvSpPr>
          <p:cNvPr id="91139" name="Rectangle 3"/>
          <p:cNvSpPr>
            <a:spLocks noGrp="1" noChangeArrowheads="1"/>
          </p:cNvSpPr>
          <p:nvPr>
            <p:ph type="body" idx="1"/>
          </p:nvPr>
        </p:nvSpPr>
        <p:spPr>
          <a:xfrm>
            <a:off x="457200" y="1066800"/>
            <a:ext cx="8229600" cy="5638800"/>
          </a:xfrm>
        </p:spPr>
        <p:txBody>
          <a:bodyPr>
            <a:normAutofit fontScale="92500"/>
          </a:bodyPr>
          <a:lstStyle/>
          <a:p>
            <a:pPr marL="609600" indent="-609600" eaLnBrk="1" hangingPunct="1"/>
            <a:r>
              <a:rPr lang="en-US" sz="4400" dirty="0" smtClean="0"/>
              <a:t>Development of substance-specific syndrome due to cessation or reduction of heavy or prolonged use (tremors, cramping, seizures, sweating, chills)</a:t>
            </a:r>
          </a:p>
          <a:p>
            <a:pPr marL="609600" indent="-609600" eaLnBrk="1" hangingPunct="1"/>
            <a:r>
              <a:rPr lang="en-US" sz="4400" dirty="0" smtClean="0"/>
              <a:t>Distress or impairment</a:t>
            </a:r>
          </a:p>
          <a:p>
            <a:pPr marL="609600" indent="-609600" eaLnBrk="1" hangingPunct="1"/>
            <a:r>
              <a:rPr lang="en-US" sz="4400" dirty="0" smtClean="0"/>
              <a:t>Not due to medical condition or other mental disorder.</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TREATMENT</a:t>
            </a:r>
            <a:endParaRPr lang="en-US" b="1" dirty="0"/>
          </a:p>
        </p:txBody>
      </p:sp>
      <p:sp>
        <p:nvSpPr>
          <p:cNvPr id="3" name="Content Placeholder 2"/>
          <p:cNvSpPr>
            <a:spLocks noGrp="1"/>
          </p:cNvSpPr>
          <p:nvPr>
            <p:ph idx="1"/>
          </p:nvPr>
        </p:nvSpPr>
        <p:spPr>
          <a:xfrm>
            <a:off x="457200" y="914400"/>
            <a:ext cx="8229600" cy="5791200"/>
          </a:xfrm>
        </p:spPr>
        <p:txBody>
          <a:bodyPr>
            <a:normAutofit fontScale="85000" lnSpcReduction="10000"/>
          </a:bodyPr>
          <a:lstStyle/>
          <a:p>
            <a:r>
              <a:rPr lang="en-US" dirty="0" smtClean="0"/>
              <a:t>Safe withdrawal from dependence on some substances (alcohol, benzodiazepines, opiates) requires medical management in a residential </a:t>
            </a:r>
            <a:r>
              <a:rPr lang="en-US" dirty="0" err="1" smtClean="0"/>
              <a:t>detox</a:t>
            </a:r>
            <a:r>
              <a:rPr lang="en-US" dirty="0" smtClean="0"/>
              <a:t> facility.</a:t>
            </a:r>
          </a:p>
          <a:p>
            <a:r>
              <a:rPr lang="en-US" dirty="0" smtClean="0"/>
              <a:t>Sometimes longer residential treatment is needed to insure abstinence.</a:t>
            </a:r>
          </a:p>
          <a:p>
            <a:r>
              <a:rPr lang="en-US" dirty="0" smtClean="0"/>
              <a:t>Abstinence is most often maintained with the group support and accountability of a 12-step program (Alcoholics Anonymous, Narcotics Anonymous), particularly with regular (daily) attendance and a sponsor. </a:t>
            </a:r>
          </a:p>
          <a:p>
            <a:r>
              <a:rPr lang="en-US" dirty="0" smtClean="0"/>
              <a:t>Counseling can also be helpful in adjusting to the challenges of life without substance use. </a:t>
            </a:r>
          </a:p>
          <a:p>
            <a:r>
              <a:rPr lang="en-US" dirty="0" err="1" smtClean="0"/>
              <a:t>Alanon</a:t>
            </a:r>
            <a:r>
              <a:rPr lang="en-US" dirty="0" smtClean="0"/>
              <a:t> is helpful to families of a substance abuser.</a:t>
            </a:r>
          </a:p>
          <a:p>
            <a:pPr>
              <a:buNone/>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Medications</a:t>
            </a:r>
            <a:endParaRPr lang="en-US" dirty="0"/>
          </a:p>
        </p:txBody>
      </p:sp>
      <p:sp>
        <p:nvSpPr>
          <p:cNvPr id="3" name="Content Placeholder 2"/>
          <p:cNvSpPr>
            <a:spLocks noGrp="1"/>
          </p:cNvSpPr>
          <p:nvPr>
            <p:ph idx="1"/>
          </p:nvPr>
        </p:nvSpPr>
        <p:spPr/>
        <p:txBody>
          <a:bodyPr>
            <a:normAutofit fontScale="77500" lnSpcReduction="20000"/>
          </a:bodyPr>
          <a:lstStyle/>
          <a:p>
            <a:r>
              <a:rPr lang="en-US" sz="4300" dirty="0" err="1" smtClean="0"/>
              <a:t>Antabuse</a:t>
            </a:r>
            <a:r>
              <a:rPr lang="en-US" sz="4300" dirty="0" smtClean="0"/>
              <a:t> (</a:t>
            </a:r>
            <a:r>
              <a:rPr lang="en-US" sz="4300" dirty="0" err="1" smtClean="0"/>
              <a:t>disulfiram</a:t>
            </a:r>
            <a:r>
              <a:rPr lang="en-US" sz="4300" dirty="0" smtClean="0"/>
              <a:t>) deters drinking by causing nausea if the person taking it consumes alcohol.</a:t>
            </a:r>
          </a:p>
          <a:p>
            <a:r>
              <a:rPr lang="en-US" sz="4300" dirty="0" err="1" smtClean="0"/>
              <a:t>Vivitrol</a:t>
            </a:r>
            <a:r>
              <a:rPr lang="en-US" sz="4300" dirty="0" smtClean="0"/>
              <a:t> deters drinking and narcotics use by eliminating the “high.”</a:t>
            </a:r>
          </a:p>
          <a:p>
            <a:r>
              <a:rPr lang="en-US" sz="4300" dirty="0" smtClean="0"/>
              <a:t>Methadone and </a:t>
            </a:r>
            <a:r>
              <a:rPr lang="en-US" sz="4300" dirty="0" err="1" smtClean="0"/>
              <a:t>Suboxone</a:t>
            </a:r>
            <a:r>
              <a:rPr lang="en-US" sz="4300" dirty="0" smtClean="0"/>
              <a:t> (</a:t>
            </a:r>
            <a:r>
              <a:rPr lang="en-US" sz="4300" dirty="0" err="1" smtClean="0"/>
              <a:t>buprenorphine</a:t>
            </a:r>
            <a:r>
              <a:rPr lang="en-US" sz="4300" dirty="0" smtClean="0"/>
              <a:t>) are medically administered narcotics that prevent opiate withdrawal  without producing a “high.”</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When a Man Loves a Woman (alcohol dependence)</a:t>
            </a:r>
          </a:p>
          <a:p>
            <a:r>
              <a:rPr lang="en-US" dirty="0" smtClean="0"/>
              <a:t>Scene 25: The AA Meeting</a:t>
            </a:r>
            <a:endParaRPr lang="en-US" dirty="0"/>
          </a:p>
        </p:txBody>
      </p:sp>
    </p:spTree>
    <p:extLst>
      <p:ext uri="{BB962C8B-B14F-4D97-AF65-F5344CB8AC3E}">
        <p14:creationId xmlns:p14="http://schemas.microsoft.com/office/powerpoint/2010/main" val="3315068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 PSYCHOTIC DISORDERS </a:t>
            </a:r>
            <a:br>
              <a:rPr lang="en-US" sz="3200" b="1" dirty="0" smtClean="0"/>
            </a:br>
            <a:endParaRPr lang="en-US" sz="3200" dirty="0"/>
          </a:p>
        </p:txBody>
      </p:sp>
      <p:sp>
        <p:nvSpPr>
          <p:cNvPr id="3" name="Content Placeholder 2"/>
          <p:cNvSpPr>
            <a:spLocks noGrp="1"/>
          </p:cNvSpPr>
          <p:nvPr>
            <p:ph idx="1"/>
          </p:nvPr>
        </p:nvSpPr>
        <p:spPr>
          <a:xfrm>
            <a:off x="457200" y="1143000"/>
            <a:ext cx="8229600" cy="5486400"/>
          </a:xfrm>
        </p:spPr>
        <p:txBody>
          <a:bodyPr/>
          <a:lstStyle/>
          <a:p>
            <a:r>
              <a:rPr lang="en-US" sz="3600" dirty="0" smtClean="0"/>
              <a:t>Psychosis is defined as the inability to distinguish reality from fantasy.  It includes hallucinations (false sensory perceptions), delusions (incorrect inferences about reality), and illusions (distortions of sensory perceptions).  Psychosis is a symptom of several categories of mental disorders:</a:t>
            </a:r>
          </a:p>
          <a:p>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TYPES OF PSYCHOTIC DISORDERS</a:t>
            </a:r>
            <a:endParaRPr lang="en-US" dirty="0"/>
          </a:p>
        </p:txBody>
      </p:sp>
      <p:sp>
        <p:nvSpPr>
          <p:cNvPr id="3" name="Content Placeholder 2"/>
          <p:cNvSpPr>
            <a:spLocks noGrp="1"/>
          </p:cNvSpPr>
          <p:nvPr>
            <p:ph idx="1"/>
          </p:nvPr>
        </p:nvSpPr>
        <p:spPr>
          <a:xfrm>
            <a:off x="457200" y="1066800"/>
            <a:ext cx="8229600" cy="5638800"/>
          </a:xfrm>
        </p:spPr>
        <p:txBody>
          <a:bodyPr>
            <a:normAutofit fontScale="92500" lnSpcReduction="20000"/>
          </a:bodyPr>
          <a:lstStyle/>
          <a:p>
            <a:pPr>
              <a:lnSpc>
                <a:spcPct val="80000"/>
              </a:lnSpc>
            </a:pPr>
            <a:r>
              <a:rPr lang="en-US" dirty="0" smtClean="0"/>
              <a:t>Schizophrenia</a:t>
            </a:r>
          </a:p>
          <a:p>
            <a:pPr>
              <a:lnSpc>
                <a:spcPct val="80000"/>
              </a:lnSpc>
            </a:pPr>
            <a:r>
              <a:rPr lang="en-US" dirty="0" err="1" smtClean="0"/>
              <a:t>Schizophreniform</a:t>
            </a:r>
            <a:r>
              <a:rPr lang="en-US" dirty="0" smtClean="0"/>
              <a:t> Disorder</a:t>
            </a:r>
          </a:p>
          <a:p>
            <a:pPr>
              <a:lnSpc>
                <a:spcPct val="80000"/>
              </a:lnSpc>
            </a:pPr>
            <a:r>
              <a:rPr lang="en-US" dirty="0" smtClean="0"/>
              <a:t>Schizoaffective Disorder</a:t>
            </a:r>
          </a:p>
          <a:p>
            <a:pPr>
              <a:lnSpc>
                <a:spcPct val="80000"/>
              </a:lnSpc>
            </a:pPr>
            <a:r>
              <a:rPr lang="en-US" dirty="0" smtClean="0"/>
              <a:t>Bipolar Disorder</a:t>
            </a:r>
          </a:p>
          <a:p>
            <a:pPr>
              <a:lnSpc>
                <a:spcPct val="80000"/>
              </a:lnSpc>
            </a:pPr>
            <a:r>
              <a:rPr lang="en-US" dirty="0" smtClean="0"/>
              <a:t>Delusional Disorder</a:t>
            </a:r>
          </a:p>
          <a:p>
            <a:pPr>
              <a:lnSpc>
                <a:spcPct val="80000"/>
              </a:lnSpc>
            </a:pPr>
            <a:r>
              <a:rPr lang="en-US" dirty="0" smtClean="0"/>
              <a:t>Brief Psychotic Disorder</a:t>
            </a:r>
          </a:p>
          <a:p>
            <a:pPr>
              <a:lnSpc>
                <a:spcPct val="80000"/>
              </a:lnSpc>
            </a:pPr>
            <a:r>
              <a:rPr lang="en-US" dirty="0" smtClean="0"/>
              <a:t>Shared Psychotic Disorder (</a:t>
            </a:r>
            <a:r>
              <a:rPr lang="en-US" dirty="0" err="1" smtClean="0"/>
              <a:t>Folie</a:t>
            </a:r>
            <a:r>
              <a:rPr lang="en-US" dirty="0" smtClean="0"/>
              <a:t> a </a:t>
            </a:r>
            <a:r>
              <a:rPr lang="en-US" dirty="0" err="1" smtClean="0"/>
              <a:t>Deux</a:t>
            </a:r>
            <a:r>
              <a:rPr lang="en-US" dirty="0" smtClean="0"/>
              <a:t>)</a:t>
            </a:r>
          </a:p>
          <a:p>
            <a:pPr>
              <a:lnSpc>
                <a:spcPct val="80000"/>
              </a:lnSpc>
            </a:pPr>
            <a:r>
              <a:rPr lang="en-US" dirty="0" smtClean="0"/>
              <a:t>Psychotic Disorder Due to a General Medical Condition</a:t>
            </a:r>
          </a:p>
          <a:p>
            <a:pPr>
              <a:lnSpc>
                <a:spcPct val="80000"/>
              </a:lnSpc>
            </a:pPr>
            <a:r>
              <a:rPr lang="en-US" dirty="0" smtClean="0"/>
              <a:t>Substance-Induced Psychotic Disorder</a:t>
            </a:r>
          </a:p>
          <a:p>
            <a:pPr>
              <a:lnSpc>
                <a:spcPct val="80000"/>
              </a:lnSpc>
            </a:pPr>
            <a:r>
              <a:rPr lang="en-US" dirty="0" smtClean="0"/>
              <a:t>Transient psychotic episode in Borderline Paranoid, or </a:t>
            </a:r>
            <a:r>
              <a:rPr lang="en-US" dirty="0" err="1" smtClean="0"/>
              <a:t>Schizotypal</a:t>
            </a:r>
            <a:r>
              <a:rPr lang="en-US" dirty="0" smtClean="0"/>
              <a:t> Personality Disorder</a:t>
            </a:r>
          </a:p>
          <a:p>
            <a:pPr>
              <a:lnSpc>
                <a:spcPct val="80000"/>
              </a:lnSpc>
            </a:pPr>
            <a:r>
              <a:rPr lang="en-US" dirty="0" err="1" smtClean="0"/>
              <a:t>Neurocognitive</a:t>
            </a:r>
            <a:r>
              <a:rPr lang="en-US" dirty="0" smtClean="0"/>
              <a:t> Disorders (Dementia, Delirium and Traumatic Brain Injury)</a:t>
            </a:r>
          </a:p>
          <a:p>
            <a:pPr>
              <a:lnSpc>
                <a:spcPct val="80000"/>
              </a:lnSpc>
            </a:pPr>
            <a:r>
              <a:rPr lang="en-US" dirty="0" smtClean="0"/>
              <a:t>Psychotic Disorder Not Otherwise Specified</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b="1" dirty="0" smtClean="0"/>
              <a:t>SCHIZOPHRENIA</a:t>
            </a:r>
            <a:br>
              <a:rPr lang="en-US" b="1" dirty="0" smtClean="0"/>
            </a:br>
            <a:endParaRPr lang="en-US" dirty="0"/>
          </a:p>
        </p:txBody>
      </p:sp>
      <p:sp>
        <p:nvSpPr>
          <p:cNvPr id="3" name="Content Placeholder 2"/>
          <p:cNvSpPr>
            <a:spLocks noGrp="1"/>
          </p:cNvSpPr>
          <p:nvPr>
            <p:ph idx="1"/>
          </p:nvPr>
        </p:nvSpPr>
        <p:spPr>
          <a:xfrm>
            <a:off x="457200" y="762000"/>
            <a:ext cx="8229600" cy="5867400"/>
          </a:xfrm>
        </p:spPr>
        <p:txBody>
          <a:bodyPr>
            <a:normAutofit/>
          </a:bodyPr>
          <a:lstStyle/>
          <a:p>
            <a:pPr>
              <a:lnSpc>
                <a:spcPct val="80000"/>
              </a:lnSpc>
            </a:pPr>
            <a:r>
              <a:rPr lang="en-US" dirty="0" smtClean="0"/>
              <a:t>Schizophrenia is a </a:t>
            </a:r>
            <a:r>
              <a:rPr lang="en-US" i="1" dirty="0" smtClean="0"/>
              <a:t>severe</a:t>
            </a:r>
            <a:r>
              <a:rPr lang="en-US" dirty="0" smtClean="0"/>
              <a:t> and </a:t>
            </a:r>
            <a:r>
              <a:rPr lang="en-US" i="1" dirty="0" smtClean="0"/>
              <a:t>chronic</a:t>
            </a:r>
            <a:r>
              <a:rPr lang="en-US" dirty="0" smtClean="0"/>
              <a:t> disorder with onset in late teens or twenties.</a:t>
            </a:r>
          </a:p>
          <a:p>
            <a:pPr>
              <a:lnSpc>
                <a:spcPct val="80000"/>
              </a:lnSpc>
            </a:pPr>
            <a:r>
              <a:rPr lang="en-US" dirty="0" smtClean="0"/>
              <a:t>It is characterized by “negative symptoms” (i.e. deterioration of many aspects of cognitive functioning, affect, social skills, and self care, and by “positive symptoms” (i.e. psychosis including hallucinations and/or delusions).</a:t>
            </a:r>
          </a:p>
          <a:p>
            <a:pPr>
              <a:lnSpc>
                <a:spcPct val="80000"/>
              </a:lnSpc>
            </a:pPr>
            <a:r>
              <a:rPr lang="en-US" dirty="0" smtClean="0"/>
              <a:t>Functioning ranges from self-sufficient but eccentric to requiring institutional care.  Modern anti-psychotic medications (</a:t>
            </a:r>
            <a:r>
              <a:rPr lang="en-US" dirty="0" err="1" smtClean="0"/>
              <a:t>Clozaril,Risperdal</a:t>
            </a:r>
            <a:r>
              <a:rPr lang="en-US" dirty="0" smtClean="0"/>
              <a:t>, </a:t>
            </a:r>
            <a:r>
              <a:rPr lang="en-US" dirty="0" err="1" smtClean="0"/>
              <a:t>Seroquel</a:t>
            </a:r>
            <a:r>
              <a:rPr lang="en-US" dirty="0" smtClean="0"/>
              <a:t>, </a:t>
            </a:r>
            <a:r>
              <a:rPr lang="en-US" dirty="0" err="1" smtClean="0"/>
              <a:t>Zyprexa</a:t>
            </a:r>
            <a:r>
              <a:rPr lang="en-US" dirty="0" smtClean="0"/>
              <a:t>, </a:t>
            </a:r>
            <a:r>
              <a:rPr lang="en-US" dirty="0" err="1" smtClean="0"/>
              <a:t>Abilify</a:t>
            </a:r>
            <a:r>
              <a:rPr lang="en-US" dirty="0" smtClean="0"/>
              <a:t>) have increased the likelihood of independent living by controlling “positive” symptoms.</a:t>
            </a:r>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fontScale="90000"/>
          </a:bodyPr>
          <a:lstStyle/>
          <a:p>
            <a:r>
              <a:rPr lang="en-US" dirty="0" smtClean="0"/>
              <a:t/>
            </a:r>
            <a:br>
              <a:rPr lang="en-US" dirty="0" smtClean="0"/>
            </a:br>
            <a:r>
              <a:rPr lang="en-US" sz="2700" b="1" dirty="0" smtClean="0"/>
              <a:t>Bipolar Disorder (Manic Depression) involves depression and mania. Mania is characterized by at least one week of:</a:t>
            </a:r>
            <a:endParaRPr lang="en-US" sz="2700" b="1" dirty="0"/>
          </a:p>
        </p:txBody>
      </p:sp>
      <p:sp>
        <p:nvSpPr>
          <p:cNvPr id="3" name="Content Placeholder 2"/>
          <p:cNvSpPr>
            <a:spLocks noGrp="1"/>
          </p:cNvSpPr>
          <p:nvPr>
            <p:ph idx="1"/>
          </p:nvPr>
        </p:nvSpPr>
        <p:spPr>
          <a:xfrm>
            <a:off x="457200" y="1295400"/>
            <a:ext cx="8229600" cy="5562600"/>
          </a:xfrm>
        </p:spPr>
        <p:txBody>
          <a:bodyPr>
            <a:normAutofit lnSpcReduction="10000"/>
          </a:bodyPr>
          <a:lstStyle/>
          <a:p>
            <a:pPr>
              <a:lnSpc>
                <a:spcPct val="90000"/>
              </a:lnSpc>
            </a:pPr>
            <a:r>
              <a:rPr lang="en-US" dirty="0" smtClean="0"/>
              <a:t>Elevated mood</a:t>
            </a:r>
          </a:p>
          <a:p>
            <a:pPr>
              <a:lnSpc>
                <a:spcPct val="90000"/>
              </a:lnSpc>
            </a:pPr>
            <a:r>
              <a:rPr lang="en-US" dirty="0" smtClean="0"/>
              <a:t>Grandiosity</a:t>
            </a:r>
          </a:p>
          <a:p>
            <a:pPr>
              <a:lnSpc>
                <a:spcPct val="90000"/>
              </a:lnSpc>
            </a:pPr>
            <a:r>
              <a:rPr lang="en-US" dirty="0" smtClean="0"/>
              <a:t>Hyperactivity</a:t>
            </a:r>
          </a:p>
          <a:p>
            <a:pPr>
              <a:lnSpc>
                <a:spcPct val="90000"/>
              </a:lnSpc>
            </a:pPr>
            <a:r>
              <a:rPr lang="en-US" dirty="0" smtClean="0"/>
              <a:t>Reduced need for sleep</a:t>
            </a:r>
          </a:p>
          <a:p>
            <a:pPr>
              <a:lnSpc>
                <a:spcPct val="90000"/>
              </a:lnSpc>
            </a:pPr>
            <a:r>
              <a:rPr lang="en-US" dirty="0" smtClean="0"/>
              <a:t>Rapid, pressured speech</a:t>
            </a:r>
          </a:p>
          <a:p>
            <a:pPr>
              <a:lnSpc>
                <a:spcPct val="90000"/>
              </a:lnSpc>
            </a:pPr>
            <a:r>
              <a:rPr lang="en-US" dirty="0" smtClean="0"/>
              <a:t>Flight of ideas</a:t>
            </a:r>
          </a:p>
          <a:p>
            <a:pPr>
              <a:lnSpc>
                <a:spcPct val="90000"/>
              </a:lnSpc>
            </a:pPr>
            <a:r>
              <a:rPr lang="en-US" dirty="0" smtClean="0"/>
              <a:t>Distractibility</a:t>
            </a:r>
          </a:p>
          <a:p>
            <a:pPr>
              <a:lnSpc>
                <a:spcPct val="90000"/>
              </a:lnSpc>
            </a:pPr>
            <a:r>
              <a:rPr lang="en-US" dirty="0" smtClean="0"/>
              <a:t>Agitation or increased goal-directed activity</a:t>
            </a:r>
          </a:p>
          <a:p>
            <a:pPr>
              <a:lnSpc>
                <a:spcPct val="90000"/>
              </a:lnSpc>
            </a:pPr>
            <a:r>
              <a:rPr lang="en-US" dirty="0" smtClean="0"/>
              <a:t>High risk behaviors</a:t>
            </a:r>
          </a:p>
          <a:p>
            <a:pPr>
              <a:lnSpc>
                <a:spcPct val="90000"/>
              </a:lnSpc>
            </a:pPr>
            <a:r>
              <a:rPr lang="en-US" dirty="0" smtClean="0"/>
              <a:t>Irritability, especially when coming down from manic episode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Hypomania</a:t>
            </a:r>
            <a:endParaRPr lang="en-US" dirty="0"/>
          </a:p>
        </p:txBody>
      </p:sp>
      <p:sp>
        <p:nvSpPr>
          <p:cNvPr id="3" name="Content Placeholder 2"/>
          <p:cNvSpPr>
            <a:spLocks noGrp="1"/>
          </p:cNvSpPr>
          <p:nvPr>
            <p:ph idx="1"/>
          </p:nvPr>
        </p:nvSpPr>
        <p:spPr/>
        <p:txBody>
          <a:bodyPr/>
          <a:lstStyle/>
          <a:p>
            <a:r>
              <a:rPr lang="en-US" sz="4400" dirty="0" smtClean="0"/>
              <a:t>Hypomania is a less extreme form of mania often seen in highly productive, creative people.  It involves elevated self-esteem and energy, but no delusions or extremes of reckless behavior.</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A Beautiful Mind</a:t>
            </a:r>
          </a:p>
          <a:p>
            <a:r>
              <a:rPr lang="en-US" dirty="0" smtClean="0"/>
              <a:t>Scene 14</a:t>
            </a:r>
            <a:endParaRPr lang="en-US" dirty="0"/>
          </a:p>
        </p:txBody>
      </p:sp>
    </p:spTree>
    <p:extLst>
      <p:ext uri="{BB962C8B-B14F-4D97-AF65-F5344CB8AC3E}">
        <p14:creationId xmlns:p14="http://schemas.microsoft.com/office/powerpoint/2010/main" val="28262365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dirty="0" smtClean="0"/>
              <a:t>Historical Views of Mental Illness</a:t>
            </a:r>
            <a:endParaRPr lang="en-US" dirty="0"/>
          </a:p>
        </p:txBody>
      </p:sp>
      <p:sp>
        <p:nvSpPr>
          <p:cNvPr id="3" name="Content Placeholder 2"/>
          <p:cNvSpPr>
            <a:spLocks noGrp="1"/>
          </p:cNvSpPr>
          <p:nvPr>
            <p:ph idx="1"/>
          </p:nvPr>
        </p:nvSpPr>
        <p:spPr>
          <a:xfrm>
            <a:off x="457200" y="533400"/>
            <a:ext cx="8229600" cy="6324600"/>
          </a:xfrm>
        </p:spPr>
        <p:txBody>
          <a:bodyPr>
            <a:normAutofit fontScale="70000" lnSpcReduction="20000"/>
          </a:bodyPr>
          <a:lstStyle/>
          <a:p>
            <a:r>
              <a:rPr lang="en-US" dirty="0" smtClean="0"/>
              <a:t>1840 census reflects stigma in classifying all mental disorders as “idiocy.”</a:t>
            </a:r>
          </a:p>
          <a:p>
            <a:r>
              <a:rPr lang="en-US" dirty="0" smtClean="0"/>
              <a:t>1840-1887 Dorothea Dix campaigned for humane treatment of indigent people with mental illnesses.</a:t>
            </a:r>
          </a:p>
          <a:p>
            <a:r>
              <a:rPr lang="en-US" dirty="0" smtClean="0"/>
              <a:t>1963 Community Mental Health Centers Act made mental health care a right of all citizens, not a privilege of those who could afford it.</a:t>
            </a:r>
          </a:p>
          <a:p>
            <a:r>
              <a:rPr lang="en-US" dirty="0" smtClean="0"/>
              <a:t>1980s Health Insurance became “managed care”.  This limits coverage to “measurable behavioral objectives” in treating “functional impairments.”  The traditional goals of psychotherapy (insight and change to achieve happiness, relatedness, efficacy, coherence, and sense of purpose) are not regarded as “medically necessary” and are often not covered.  Many criticize managed mental health care as  “Treating the symptoms—not the person.”</a:t>
            </a:r>
          </a:p>
          <a:p>
            <a:r>
              <a:rPr lang="en-US" dirty="0" smtClean="0"/>
              <a:t>1999-2001 Mental Health Reform did away with Community Mental Health Centers and reduced public funding for mental health care by privatizing (and under-funding)it with a system of LMEs (Local Management Entities) authorizing payment for  services by private provider groups.</a:t>
            </a:r>
          </a:p>
          <a:p>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457200" y="274638"/>
            <a:ext cx="8229600" cy="563562"/>
          </a:xfrm>
        </p:spPr>
        <p:txBody>
          <a:bodyPr>
            <a:normAutofit fontScale="90000"/>
          </a:bodyPr>
          <a:lstStyle/>
          <a:p>
            <a:pPr eaLnBrk="1" hangingPunct="1"/>
            <a:r>
              <a:rPr lang="en-US" sz="4000" b="1" smtClean="0"/>
              <a:t>DEMENTIA</a:t>
            </a:r>
            <a:br>
              <a:rPr lang="en-US" sz="4000" b="1" smtClean="0"/>
            </a:br>
            <a:endParaRPr lang="en-US" sz="4000" b="1" smtClean="0"/>
          </a:p>
        </p:txBody>
      </p:sp>
      <p:sp>
        <p:nvSpPr>
          <p:cNvPr id="81923" name="Rectangle 3"/>
          <p:cNvSpPr>
            <a:spLocks noGrp="1" noChangeArrowheads="1"/>
          </p:cNvSpPr>
          <p:nvPr>
            <p:ph type="body" idx="1"/>
          </p:nvPr>
        </p:nvSpPr>
        <p:spPr>
          <a:xfrm>
            <a:off x="457200" y="914400"/>
            <a:ext cx="8229600" cy="5715000"/>
          </a:xfrm>
        </p:spPr>
        <p:txBody>
          <a:bodyPr/>
          <a:lstStyle/>
          <a:p>
            <a:pPr eaLnBrk="1" hangingPunct="1">
              <a:lnSpc>
                <a:spcPct val="90000"/>
              </a:lnSpc>
            </a:pPr>
            <a:r>
              <a:rPr lang="en-US" dirty="0" smtClean="0"/>
              <a:t>Dementia is an impairment of memory and other cognitive functions </a:t>
            </a:r>
            <a:r>
              <a:rPr lang="en-US" i="1" dirty="0" smtClean="0"/>
              <a:t>without</a:t>
            </a:r>
            <a:r>
              <a:rPr lang="en-US" dirty="0" smtClean="0"/>
              <a:t> impairment of consciousness.  </a:t>
            </a:r>
          </a:p>
          <a:p>
            <a:pPr eaLnBrk="1" hangingPunct="1">
              <a:lnSpc>
                <a:spcPct val="90000"/>
              </a:lnSpc>
            </a:pPr>
            <a:r>
              <a:rPr lang="en-US" dirty="0" smtClean="0"/>
              <a:t>It is roughly synonymous with the popular terms, “senility” and “brain damage.”</a:t>
            </a:r>
          </a:p>
          <a:p>
            <a:pPr eaLnBrk="1" hangingPunct="1">
              <a:lnSpc>
                <a:spcPct val="90000"/>
              </a:lnSpc>
            </a:pPr>
            <a:r>
              <a:rPr lang="en-US" dirty="0" smtClean="0"/>
              <a:t>Dementia is usually irreversible.</a:t>
            </a:r>
          </a:p>
          <a:p>
            <a:pPr eaLnBrk="1" hangingPunct="1">
              <a:lnSpc>
                <a:spcPct val="90000"/>
              </a:lnSpc>
            </a:pPr>
            <a:r>
              <a:rPr lang="en-US" dirty="0" smtClean="0"/>
              <a:t>It is most often associated with old age, though it can also occur in younger people as a result of medical conditions such as stroke, traumatic brain injury, poisoning, substance abuse, or early onset Alzheimer’s.</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411162"/>
          </a:xfrm>
        </p:spPr>
        <p:txBody>
          <a:bodyPr>
            <a:normAutofit fontScale="90000"/>
          </a:bodyPr>
          <a:lstStyle/>
          <a:p>
            <a:pPr eaLnBrk="1" hangingPunct="1"/>
            <a:r>
              <a:rPr lang="en-US" smtClean="0"/>
              <a:t>Types </a:t>
            </a:r>
          </a:p>
        </p:txBody>
      </p:sp>
      <p:sp>
        <p:nvSpPr>
          <p:cNvPr id="82947" name="Rectangle 3"/>
          <p:cNvSpPr>
            <a:spLocks noGrp="1" noChangeArrowheads="1"/>
          </p:cNvSpPr>
          <p:nvPr>
            <p:ph type="body" idx="1"/>
          </p:nvPr>
        </p:nvSpPr>
        <p:spPr>
          <a:xfrm>
            <a:off x="457200" y="838200"/>
            <a:ext cx="8229600" cy="6019800"/>
          </a:xfrm>
        </p:spPr>
        <p:txBody>
          <a:bodyPr>
            <a:normAutofit lnSpcReduction="10000"/>
          </a:bodyPr>
          <a:lstStyle/>
          <a:p>
            <a:pPr eaLnBrk="1" hangingPunct="1">
              <a:lnSpc>
                <a:spcPct val="80000"/>
              </a:lnSpc>
            </a:pPr>
            <a:r>
              <a:rPr lang="en-US" sz="3600" dirty="0" smtClean="0"/>
              <a:t>Alzheimer’s (most common, cortical)</a:t>
            </a:r>
          </a:p>
          <a:p>
            <a:pPr eaLnBrk="1" hangingPunct="1">
              <a:lnSpc>
                <a:spcPct val="80000"/>
              </a:lnSpc>
            </a:pPr>
            <a:r>
              <a:rPr lang="en-US" sz="3600" dirty="0" smtClean="0"/>
              <a:t>Vascular (Multi-Infarct Dementia or “hardening of the arteries”)</a:t>
            </a:r>
          </a:p>
          <a:p>
            <a:pPr eaLnBrk="1" hangingPunct="1">
              <a:lnSpc>
                <a:spcPct val="80000"/>
              </a:lnSpc>
            </a:pPr>
            <a:r>
              <a:rPr lang="en-US" sz="3600" dirty="0" smtClean="0"/>
              <a:t>HIV (slower, </a:t>
            </a:r>
            <a:r>
              <a:rPr lang="en-US" sz="3600" dirty="0" err="1" smtClean="0"/>
              <a:t>subcortical</a:t>
            </a:r>
            <a:r>
              <a:rPr lang="en-US" sz="3600" dirty="0" smtClean="0"/>
              <a:t>)</a:t>
            </a:r>
          </a:p>
          <a:p>
            <a:pPr eaLnBrk="1" hangingPunct="1">
              <a:lnSpc>
                <a:spcPct val="80000"/>
              </a:lnSpc>
            </a:pPr>
            <a:r>
              <a:rPr lang="en-US" sz="3600" dirty="0" smtClean="0"/>
              <a:t>Parkinson’s</a:t>
            </a:r>
          </a:p>
          <a:p>
            <a:pPr eaLnBrk="1" hangingPunct="1">
              <a:lnSpc>
                <a:spcPct val="80000"/>
              </a:lnSpc>
            </a:pPr>
            <a:r>
              <a:rPr lang="en-US" sz="3600" dirty="0" smtClean="0"/>
              <a:t> </a:t>
            </a:r>
            <a:r>
              <a:rPr lang="en-US" sz="3600" smtClean="0"/>
              <a:t>Korsakoff </a:t>
            </a:r>
            <a:r>
              <a:rPr lang="en-US" sz="3600" dirty="0" smtClean="0"/>
              <a:t>Syndrome (Alcohol-Induced Dementia)</a:t>
            </a:r>
          </a:p>
          <a:p>
            <a:pPr eaLnBrk="1" hangingPunct="1">
              <a:lnSpc>
                <a:spcPct val="80000"/>
              </a:lnSpc>
            </a:pPr>
            <a:r>
              <a:rPr lang="en-US" sz="3600" dirty="0" smtClean="0"/>
              <a:t>Stroke</a:t>
            </a:r>
          </a:p>
          <a:p>
            <a:pPr eaLnBrk="1" hangingPunct="1">
              <a:lnSpc>
                <a:spcPct val="80000"/>
              </a:lnSpc>
            </a:pPr>
            <a:r>
              <a:rPr lang="en-US" sz="3600" dirty="0" smtClean="0"/>
              <a:t>Traumatic Brain Injury</a:t>
            </a:r>
          </a:p>
          <a:p>
            <a:pPr eaLnBrk="1" hangingPunct="1">
              <a:lnSpc>
                <a:spcPct val="80000"/>
              </a:lnSpc>
              <a:buNone/>
            </a:pPr>
            <a:r>
              <a:rPr lang="en-US" sz="3600" dirty="0" smtClean="0"/>
              <a:t>	</a:t>
            </a:r>
          </a:p>
          <a:p>
            <a:pPr eaLnBrk="1" hangingPunct="1">
              <a:lnSpc>
                <a:spcPct val="80000"/>
              </a:lnSpc>
              <a:buNone/>
            </a:pPr>
            <a:r>
              <a:rPr lang="en-US" sz="3600" dirty="0" smtClean="0"/>
              <a:t>	Other less common dementias (</a:t>
            </a:r>
            <a:r>
              <a:rPr lang="en-US" sz="3600" dirty="0" err="1" smtClean="0"/>
              <a:t>Lewy</a:t>
            </a:r>
            <a:r>
              <a:rPr lang="en-US" sz="3600" dirty="0" smtClean="0"/>
              <a:t> Body, Pick's, Huntington’s or “Woody Guthrie Disease , </a:t>
            </a:r>
            <a:r>
              <a:rPr lang="en-US" sz="3600" dirty="0" err="1" smtClean="0"/>
              <a:t>Creutzfeld</a:t>
            </a:r>
            <a:r>
              <a:rPr lang="en-US" sz="3600" dirty="0" smtClean="0"/>
              <a:t>-Jacob)</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ALZHEIMER’S</a:t>
            </a:r>
            <a:endParaRPr lang="en-US" dirty="0"/>
          </a:p>
        </p:txBody>
      </p:sp>
      <p:sp>
        <p:nvSpPr>
          <p:cNvPr id="3" name="Content Placeholder 2"/>
          <p:cNvSpPr>
            <a:spLocks noGrp="1"/>
          </p:cNvSpPr>
          <p:nvPr>
            <p:ph idx="1"/>
          </p:nvPr>
        </p:nvSpPr>
        <p:spPr>
          <a:xfrm>
            <a:off x="457200" y="533400"/>
            <a:ext cx="8229600" cy="6172200"/>
          </a:xfrm>
        </p:spPr>
        <p:txBody>
          <a:bodyPr>
            <a:normAutofit fontScale="92500"/>
          </a:bodyPr>
          <a:lstStyle/>
          <a:p>
            <a:r>
              <a:rPr lang="en-US" sz="2400" dirty="0" smtClean="0"/>
              <a:t>Most common dementia and increasing.</a:t>
            </a:r>
          </a:p>
          <a:p>
            <a:r>
              <a:rPr lang="en-US" sz="2400" dirty="0" smtClean="0"/>
              <a:t>More common among women</a:t>
            </a:r>
          </a:p>
          <a:p>
            <a:r>
              <a:rPr lang="en-US" sz="2400" dirty="0" smtClean="0"/>
              <a:t>Usually begins in later adulthood, but can begin as early as 40s.</a:t>
            </a:r>
          </a:p>
          <a:p>
            <a:r>
              <a:rPr lang="en-US" sz="2400" dirty="0" smtClean="0"/>
              <a:t>Earliest symptoms are gradual memory loss, disorientation, and mood changes.</a:t>
            </a:r>
          </a:p>
          <a:p>
            <a:r>
              <a:rPr lang="en-US" sz="2400" dirty="0" smtClean="0"/>
              <a:t>Later symptoms include paranoia, agitation, loss of short-term and then long-term memory, and eventually loss of autonomic memory (swallowing).</a:t>
            </a:r>
          </a:p>
          <a:p>
            <a:r>
              <a:rPr lang="en-US" sz="2400" dirty="0" smtClean="0"/>
              <a:t>Hereditary tendencies, but causes not well understood.</a:t>
            </a:r>
          </a:p>
          <a:p>
            <a:r>
              <a:rPr lang="en-US" sz="2400" dirty="0" smtClean="0"/>
              <a:t>Results from development  of plaques and tangles in cortex.</a:t>
            </a:r>
          </a:p>
          <a:p>
            <a:r>
              <a:rPr lang="en-US" sz="2400" dirty="0" smtClean="0"/>
              <a:t>Until recently, could be diagnosed only by symptoms and autopsy, but recent brain imaging studies show changes years before development of symptoms, opening the way for early detection and treatment.</a:t>
            </a:r>
          </a:p>
          <a:p>
            <a:r>
              <a:rPr lang="en-US" sz="2400" dirty="0" smtClean="0"/>
              <a:t>Although incurable, early treatment (</a:t>
            </a:r>
            <a:r>
              <a:rPr lang="en-US" sz="2400" dirty="0" err="1" smtClean="0"/>
              <a:t>Namenda</a:t>
            </a:r>
            <a:r>
              <a:rPr lang="en-US" sz="2400" dirty="0" smtClean="0"/>
              <a:t>, Aricept) can slow the rate of memory loss.</a:t>
            </a:r>
            <a:endParaRPr lang="en-US" sz="24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TREATMENT</a:t>
            </a:r>
            <a:endParaRPr lang="en-US" dirty="0"/>
          </a:p>
        </p:txBody>
      </p:sp>
      <p:sp>
        <p:nvSpPr>
          <p:cNvPr id="3" name="Content Placeholder 2"/>
          <p:cNvSpPr>
            <a:spLocks noGrp="1"/>
          </p:cNvSpPr>
          <p:nvPr>
            <p:ph idx="1"/>
          </p:nvPr>
        </p:nvSpPr>
        <p:spPr>
          <a:xfrm>
            <a:off x="457200" y="762000"/>
            <a:ext cx="8229600" cy="6096000"/>
          </a:xfrm>
        </p:spPr>
        <p:txBody>
          <a:bodyPr>
            <a:normAutofit lnSpcReduction="10000"/>
          </a:bodyPr>
          <a:lstStyle/>
          <a:p>
            <a:pPr>
              <a:buNone/>
            </a:pPr>
            <a:endParaRPr lang="en-US" dirty="0" smtClean="0"/>
          </a:p>
          <a:p>
            <a:r>
              <a:rPr lang="en-US" dirty="0" smtClean="0"/>
              <a:t>Medications (</a:t>
            </a:r>
            <a:r>
              <a:rPr lang="en-US" dirty="0" err="1" smtClean="0"/>
              <a:t>Namenda</a:t>
            </a:r>
            <a:r>
              <a:rPr lang="en-US" dirty="0" smtClean="0"/>
              <a:t>, Aricept) slow the rate of memory deterioration.</a:t>
            </a:r>
          </a:p>
          <a:p>
            <a:r>
              <a:rPr lang="en-US" dirty="0" smtClean="0"/>
              <a:t>Antipsychotics are used to address paranoia and agitation.</a:t>
            </a:r>
          </a:p>
          <a:p>
            <a:r>
              <a:rPr lang="en-US" dirty="0" smtClean="0"/>
              <a:t>Care for the caregiver (respite care, support groups such as Duke Family Support Program) is critically important.</a:t>
            </a:r>
          </a:p>
          <a:p>
            <a:r>
              <a:rPr lang="en-US" dirty="0" smtClean="0"/>
              <a:t>Some continuing care and assisted living facilities have units specifically for dementia.</a:t>
            </a:r>
          </a:p>
          <a:p>
            <a:r>
              <a:rPr lang="en-US" dirty="0" smtClean="0"/>
              <a:t>Alzheimer’s Association offers a wealth of information about resources</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Movie</a:t>
            </a:r>
            <a:endParaRPr lang="en-US" dirty="0"/>
          </a:p>
        </p:txBody>
      </p:sp>
      <p:sp>
        <p:nvSpPr>
          <p:cNvPr id="3" name="Content Placeholder 2"/>
          <p:cNvSpPr>
            <a:spLocks noGrp="1"/>
          </p:cNvSpPr>
          <p:nvPr>
            <p:ph idx="1"/>
          </p:nvPr>
        </p:nvSpPr>
        <p:spPr/>
        <p:txBody>
          <a:bodyPr/>
          <a:lstStyle/>
          <a:p>
            <a:r>
              <a:rPr lang="en-US" dirty="0" smtClean="0"/>
              <a:t>Iris</a:t>
            </a:r>
          </a:p>
          <a:p>
            <a:r>
              <a:rPr lang="en-US" dirty="0" smtClean="0"/>
              <a:t>Scene 8: A Pensive Swim starting AFTER nude swim and continuing until end of </a:t>
            </a:r>
            <a:r>
              <a:rPr lang="en-US" smtClean="0"/>
              <a:t>beach scene</a:t>
            </a:r>
            <a:endParaRPr lang="en-US"/>
          </a:p>
        </p:txBody>
      </p:sp>
    </p:spTree>
    <p:extLst>
      <p:ext uri="{BB962C8B-B14F-4D97-AF65-F5344CB8AC3E}">
        <p14:creationId xmlns:p14="http://schemas.microsoft.com/office/powerpoint/2010/main" val="852668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fontScale="90000"/>
          </a:bodyPr>
          <a:lstStyle/>
          <a:p>
            <a:r>
              <a:rPr lang="en-US" dirty="0" smtClean="0"/>
              <a:t>Barriers to Compassionate Care of Mental Illness</a:t>
            </a:r>
            <a:endParaRPr lang="en-US" dirty="0"/>
          </a:p>
        </p:txBody>
      </p:sp>
      <p:sp>
        <p:nvSpPr>
          <p:cNvPr id="3" name="Content Placeholder 2"/>
          <p:cNvSpPr>
            <a:spLocks noGrp="1"/>
          </p:cNvSpPr>
          <p:nvPr>
            <p:ph idx="1"/>
          </p:nvPr>
        </p:nvSpPr>
        <p:spPr>
          <a:xfrm>
            <a:off x="457200" y="1066800"/>
            <a:ext cx="8229600" cy="5638800"/>
          </a:xfrm>
        </p:spPr>
        <p:txBody>
          <a:bodyPr>
            <a:normAutofit fontScale="92500"/>
          </a:bodyPr>
          <a:lstStyle/>
          <a:p>
            <a:r>
              <a:rPr lang="en-US" dirty="0" smtClean="0"/>
              <a:t>Stigma (“I don’t want people to know that I’m in therapy.” “I have problems, but I’m not crazy.”)</a:t>
            </a:r>
          </a:p>
          <a:p>
            <a:r>
              <a:rPr lang="en-US" dirty="0" smtClean="0"/>
              <a:t>Misunderstanding (“Just try harder.” “Look on the brighter side.” “I’ve got the blues, but I don’t think I’m depressed”. “I don’t want to use medication as a crutch.”) </a:t>
            </a:r>
          </a:p>
          <a:p>
            <a:r>
              <a:rPr lang="en-US" dirty="0" smtClean="0"/>
              <a:t>Neglect (“I don’t want to pay more taxes for those people’s problems.”)</a:t>
            </a:r>
          </a:p>
          <a:p>
            <a:r>
              <a:rPr lang="en-US" dirty="0" smtClean="0"/>
              <a:t>Us-Them (“I get down sometimes, but not like those people.” “It’s mostly low income people who have those kinds of problems.”)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MOOD DISORDERS</a:t>
            </a: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US" dirty="0" smtClean="0"/>
              <a:t>Mood disorders are characterized by a disturbance of mood.  Everyone experiences mood changes, but one is considered to have a mood disorder only if the mood disturbance </a:t>
            </a:r>
            <a:r>
              <a:rPr lang="en-US" i="1" dirty="0" smtClean="0"/>
              <a:t>impairs functioning </a:t>
            </a:r>
            <a:r>
              <a:rPr lang="en-US" dirty="0" smtClean="0"/>
              <a:t>and/or causes </a:t>
            </a:r>
            <a:r>
              <a:rPr lang="en-US" i="1" dirty="0" smtClean="0"/>
              <a:t>significant personal distress</a:t>
            </a:r>
            <a:r>
              <a:rPr lang="en-US" dirty="0" smtClean="0"/>
              <a:t>.  Temporary mood changes that are appropriate and necessary in adjusting to a loss (e.g. death, divorce, job loss) are also not considered mood disorders. Mood disorders involve </a:t>
            </a:r>
            <a:r>
              <a:rPr lang="en-US" i="1" dirty="0" smtClean="0"/>
              <a:t>depression</a:t>
            </a:r>
            <a:r>
              <a:rPr lang="en-US" dirty="0" smtClean="0"/>
              <a:t> and/or </a:t>
            </a:r>
            <a:r>
              <a:rPr lang="en-US" i="1" dirty="0" smtClean="0"/>
              <a:t>mania.  </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b="1" dirty="0" smtClean="0"/>
              <a:t>PREVALENCE</a:t>
            </a:r>
            <a:endParaRPr lang="en-US" b="1" dirty="0"/>
          </a:p>
        </p:txBody>
      </p:sp>
      <p:sp>
        <p:nvSpPr>
          <p:cNvPr id="3" name="Content Placeholder 2"/>
          <p:cNvSpPr>
            <a:spLocks noGrp="1"/>
          </p:cNvSpPr>
          <p:nvPr>
            <p:ph idx="1"/>
          </p:nvPr>
        </p:nvSpPr>
        <p:spPr>
          <a:xfrm>
            <a:off x="457200" y="762000"/>
            <a:ext cx="8229600" cy="6096000"/>
          </a:xfrm>
        </p:spPr>
        <p:txBody>
          <a:bodyPr/>
          <a:lstStyle/>
          <a:p>
            <a:r>
              <a:rPr lang="en-US" dirty="0" smtClean="0"/>
              <a:t>Mood disorders are among the most common mental disorders.  Major Depressive Disorder  has a lifetime prevalence of 10-25% of women &amp; 5-12% of men across all races, ethnicities and socioeconomic classes.  </a:t>
            </a:r>
            <a:r>
              <a:rPr lang="en-US" dirty="0" err="1" smtClean="0"/>
              <a:t>Dysthymic</a:t>
            </a:r>
            <a:r>
              <a:rPr lang="en-US" dirty="0" smtClean="0"/>
              <a:t> Disorder has a 6% lifetime prevalence.  Bipolar Disorder has a 1-1.8% lifetime prevalence.  Onset can occur at any age with mean of 40 for MDD.  Course is chronic and episodic.</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n-US" dirty="0" smtClean="0"/>
              <a:t>Depression involves the following mood changes:</a:t>
            </a:r>
            <a:endParaRPr lang="en-US" dirty="0"/>
          </a:p>
        </p:txBody>
      </p:sp>
      <p:sp>
        <p:nvSpPr>
          <p:cNvPr id="3" name="Content Placeholder 2"/>
          <p:cNvSpPr>
            <a:spLocks noGrp="1"/>
          </p:cNvSpPr>
          <p:nvPr>
            <p:ph idx="1"/>
          </p:nvPr>
        </p:nvSpPr>
        <p:spPr>
          <a:xfrm>
            <a:off x="457200" y="1219200"/>
            <a:ext cx="8229600" cy="5486400"/>
          </a:xfrm>
        </p:spPr>
        <p:txBody>
          <a:bodyPr>
            <a:normAutofit/>
          </a:bodyPr>
          <a:lstStyle/>
          <a:p>
            <a:pPr>
              <a:lnSpc>
                <a:spcPct val="90000"/>
              </a:lnSpc>
            </a:pPr>
            <a:r>
              <a:rPr lang="en-US" dirty="0" smtClean="0"/>
              <a:t>Sadness</a:t>
            </a:r>
          </a:p>
          <a:p>
            <a:pPr>
              <a:lnSpc>
                <a:spcPct val="90000"/>
              </a:lnSpc>
            </a:pPr>
            <a:r>
              <a:rPr lang="en-US" dirty="0" smtClean="0"/>
              <a:t>Irritability</a:t>
            </a:r>
          </a:p>
          <a:p>
            <a:pPr>
              <a:lnSpc>
                <a:spcPct val="90000"/>
              </a:lnSpc>
            </a:pPr>
            <a:r>
              <a:rPr lang="en-US" dirty="0" smtClean="0"/>
              <a:t>Pessimism</a:t>
            </a:r>
          </a:p>
          <a:p>
            <a:pPr>
              <a:lnSpc>
                <a:spcPct val="90000"/>
              </a:lnSpc>
            </a:pPr>
            <a:r>
              <a:rPr lang="en-US" dirty="0" smtClean="0"/>
              <a:t>Guilt</a:t>
            </a:r>
          </a:p>
          <a:p>
            <a:pPr>
              <a:lnSpc>
                <a:spcPct val="90000"/>
              </a:lnSpc>
            </a:pPr>
            <a:r>
              <a:rPr lang="en-US" dirty="0" smtClean="0"/>
              <a:t>Low self esteem</a:t>
            </a:r>
          </a:p>
          <a:p>
            <a:pPr>
              <a:lnSpc>
                <a:spcPct val="90000"/>
              </a:lnSpc>
            </a:pPr>
            <a:r>
              <a:rPr lang="en-US" dirty="0" smtClean="0"/>
              <a:t>Lack of initiative</a:t>
            </a:r>
          </a:p>
          <a:p>
            <a:pPr>
              <a:lnSpc>
                <a:spcPct val="90000"/>
              </a:lnSpc>
            </a:pPr>
            <a:r>
              <a:rPr lang="en-US" dirty="0" err="1" smtClean="0"/>
              <a:t>Anhedonia</a:t>
            </a:r>
            <a:endParaRPr lang="en-US" dirty="0" smtClean="0"/>
          </a:p>
          <a:p>
            <a:pPr>
              <a:lnSpc>
                <a:spcPct val="90000"/>
              </a:lnSpc>
            </a:pPr>
            <a:r>
              <a:rPr lang="en-US" dirty="0" smtClean="0"/>
              <a:t>Preoccupation with death</a:t>
            </a:r>
          </a:p>
          <a:p>
            <a:pPr>
              <a:lnSpc>
                <a:spcPct val="90000"/>
              </a:lnSpc>
            </a:pPr>
            <a:r>
              <a:rPr lang="en-US" dirty="0" smtClean="0"/>
              <a:t>Suicidal thoughts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Depression also involves </a:t>
            </a:r>
            <a:r>
              <a:rPr lang="en-US" i="1" dirty="0" smtClean="0"/>
              <a:t>vegetative</a:t>
            </a:r>
            <a:r>
              <a:rPr lang="en-US" dirty="0" smtClean="0"/>
              <a:t> (physical) symptoms:</a:t>
            </a:r>
            <a:endParaRPr lang="en-US" dirty="0"/>
          </a:p>
        </p:txBody>
      </p:sp>
      <p:sp>
        <p:nvSpPr>
          <p:cNvPr id="3" name="Content Placeholder 2"/>
          <p:cNvSpPr>
            <a:spLocks noGrp="1"/>
          </p:cNvSpPr>
          <p:nvPr>
            <p:ph idx="1"/>
          </p:nvPr>
        </p:nvSpPr>
        <p:spPr>
          <a:xfrm>
            <a:off x="457200" y="1295400"/>
            <a:ext cx="8229600" cy="5334000"/>
          </a:xfrm>
        </p:spPr>
        <p:txBody>
          <a:bodyPr/>
          <a:lstStyle/>
          <a:p>
            <a:r>
              <a:rPr lang="en-US" dirty="0" smtClean="0"/>
              <a:t>Sleep disturbance (insomnia or </a:t>
            </a:r>
            <a:r>
              <a:rPr lang="en-US" dirty="0" err="1" smtClean="0"/>
              <a:t>hypersomnia</a:t>
            </a:r>
            <a:r>
              <a:rPr lang="en-US" dirty="0" smtClean="0"/>
              <a:t>)</a:t>
            </a:r>
          </a:p>
          <a:p>
            <a:r>
              <a:rPr lang="en-US" dirty="0" smtClean="0"/>
              <a:t>Appetite disturbance (lack of appetite or comfort feeding)</a:t>
            </a:r>
          </a:p>
          <a:p>
            <a:r>
              <a:rPr lang="en-US" dirty="0" smtClean="0"/>
              <a:t>Fatigue</a:t>
            </a:r>
          </a:p>
          <a:p>
            <a:r>
              <a:rPr lang="en-US" dirty="0" smtClean="0"/>
              <a:t>Low sex drive</a:t>
            </a:r>
          </a:p>
          <a:p>
            <a:r>
              <a:rPr lang="en-US" dirty="0" smtClean="0"/>
              <a:t>Trouble with concentration and memory</a:t>
            </a:r>
          </a:p>
          <a:p>
            <a:r>
              <a:rPr lang="en-US" dirty="0" smtClean="0"/>
              <a:t>Psychosomatic concerns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2867</Words>
  <Application>Microsoft Office PowerPoint</Application>
  <PresentationFormat>On-screen Show (4:3)</PresentationFormat>
  <Paragraphs>240</Paragraphs>
  <Slides>44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44</vt:i4>
      </vt:variant>
    </vt:vector>
  </HeadingPairs>
  <TitlesOfParts>
    <vt:vector size="47" baseType="lpstr">
      <vt:lpstr>Arial</vt:lpstr>
      <vt:lpstr>Calibri</vt:lpstr>
      <vt:lpstr>Office Theme</vt:lpstr>
      <vt:lpstr>Mental Health, Movies and My Faithful Response</vt:lpstr>
      <vt:lpstr>Definition</vt:lpstr>
      <vt:lpstr>History</vt:lpstr>
      <vt:lpstr>Historical Views of Mental Illness</vt:lpstr>
      <vt:lpstr>Barriers to Compassionate Care of Mental Illness</vt:lpstr>
      <vt:lpstr>MOOD DISORDERS</vt:lpstr>
      <vt:lpstr>PREVALENCE</vt:lpstr>
      <vt:lpstr>Depression involves the following mood changes:</vt:lpstr>
      <vt:lpstr>Depression also involves vegetative (physical) symptoms:</vt:lpstr>
      <vt:lpstr>TYPES OF MOOD DISORDERS</vt:lpstr>
      <vt:lpstr>TREATMENT</vt:lpstr>
      <vt:lpstr>MEDICATIONS</vt:lpstr>
      <vt:lpstr>TREATMENT OF INTRACTIBLE DEPRESSION</vt:lpstr>
      <vt:lpstr>Movie</vt:lpstr>
      <vt:lpstr>ANXIETY DISORDERS</vt:lpstr>
      <vt:lpstr>Types </vt:lpstr>
      <vt:lpstr>Prevalence</vt:lpstr>
      <vt:lpstr>TREATMENT</vt:lpstr>
      <vt:lpstr>Movie</vt:lpstr>
      <vt:lpstr>Developmental &amp; Learning Disorders</vt:lpstr>
      <vt:lpstr>Autistic Spectrum Disorders</vt:lpstr>
      <vt:lpstr>Attention -Deficit /Hyperactivity Disorder (ADHD)</vt:lpstr>
      <vt:lpstr>TREATMENT</vt:lpstr>
      <vt:lpstr>Movie</vt:lpstr>
      <vt:lpstr>SUBSTANCE ABUSE </vt:lpstr>
      <vt:lpstr>PREVALENCE</vt:lpstr>
      <vt:lpstr>Substance Dependence (Addiction) </vt:lpstr>
      <vt:lpstr>Substance Abuse (Misuse)</vt:lpstr>
      <vt:lpstr>Substance Intoxication </vt:lpstr>
      <vt:lpstr>Substance Withdrawal</vt:lpstr>
      <vt:lpstr>TREATMENT</vt:lpstr>
      <vt:lpstr>Medications</vt:lpstr>
      <vt:lpstr>Movie</vt:lpstr>
      <vt:lpstr> PSYCHOTIC DISORDERS  </vt:lpstr>
      <vt:lpstr>TYPES OF PSYCHOTIC DISORDERS</vt:lpstr>
      <vt:lpstr>SCHIZOPHRENIA </vt:lpstr>
      <vt:lpstr> Bipolar Disorder (Manic Depression) involves depression and mania. Mania is characterized by at least one week of:</vt:lpstr>
      <vt:lpstr>Hypomania</vt:lpstr>
      <vt:lpstr>Movie</vt:lpstr>
      <vt:lpstr>DEMENTIA </vt:lpstr>
      <vt:lpstr>Types </vt:lpstr>
      <vt:lpstr>ALZHEIMER’S</vt:lpstr>
      <vt:lpstr>TREATMENT</vt:lpstr>
      <vt:lpstr>Movie</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Health and our Faithful Response: Understanding Mental Illness</dc:title>
  <dc:creator>Jay and Elinor</dc:creator>
  <cp:lastModifiedBy>Kim Batson</cp:lastModifiedBy>
  <cp:revision>70</cp:revision>
  <dcterms:created xsi:type="dcterms:W3CDTF">2012-01-05T08:31:47Z</dcterms:created>
  <dcterms:modified xsi:type="dcterms:W3CDTF">2015-08-19T11:10:24Z</dcterms:modified>
</cp:coreProperties>
</file>